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1" r:id="rId2"/>
    <p:sldId id="282" r:id="rId3"/>
    <p:sldId id="284" r:id="rId4"/>
    <p:sldId id="283" r:id="rId5"/>
    <p:sldId id="286" r:id="rId6"/>
    <p:sldId id="285" r:id="rId7"/>
    <p:sldId id="288" r:id="rId8"/>
    <p:sldId id="287" r:id="rId9"/>
    <p:sldId id="290" r:id="rId10"/>
    <p:sldId id="291" r:id="rId11"/>
    <p:sldId id="289" r:id="rId12"/>
    <p:sldId id="293" r:id="rId13"/>
    <p:sldId id="292" r:id="rId14"/>
    <p:sldId id="294" r:id="rId15"/>
    <p:sldId id="295" r:id="rId16"/>
    <p:sldId id="296" r:id="rId17"/>
    <p:sldId id="297" r:id="rId18"/>
    <p:sldId id="298" r:id="rId19"/>
    <p:sldId id="299" r:id="rId20"/>
    <p:sldId id="300" r:id="rId21"/>
    <p:sldId id="301" r:id="rId22"/>
    <p:sldId id="302" r:id="rId23"/>
    <p:sldId id="304" r:id="rId24"/>
    <p:sldId id="305" r:id="rId25"/>
    <p:sldId id="303" r:id="rId26"/>
    <p:sldId id="307" r:id="rId27"/>
    <p:sldId id="306" r:id="rId28"/>
    <p:sldId id="308" r:id="rId29"/>
    <p:sldId id="310" r:id="rId30"/>
    <p:sldId id="309" r:id="rId31"/>
    <p:sldId id="311" r:id="rId32"/>
    <p:sldId id="313" r:id="rId33"/>
    <p:sldId id="312" r:id="rId34"/>
    <p:sldId id="314" r:id="rId35"/>
    <p:sldId id="315" r:id="rId36"/>
    <p:sldId id="316" r:id="rId37"/>
    <p:sldId id="317" r:id="rId38"/>
    <p:sldId id="318" r:id="rId39"/>
    <p:sldId id="320" r:id="rId40"/>
    <p:sldId id="321" r:id="rId41"/>
    <p:sldId id="319" r:id="rId42"/>
    <p:sldId id="322" r:id="rId43"/>
    <p:sldId id="323" r:id="rId44"/>
    <p:sldId id="325" r:id="rId45"/>
    <p:sldId id="324" r:id="rId46"/>
    <p:sldId id="326" r:id="rId47"/>
    <p:sldId id="327" r:id="rId48"/>
    <p:sldId id="328" r:id="rId49"/>
    <p:sldId id="329" r:id="rId50"/>
    <p:sldId id="330" r:id="rId51"/>
    <p:sldId id="332" r:id="rId52"/>
    <p:sldId id="331" r:id="rId53"/>
    <p:sldId id="333" r:id="rId54"/>
    <p:sldId id="334" r:id="rId55"/>
    <p:sldId id="336" r:id="rId56"/>
    <p:sldId id="335" r:id="rId57"/>
    <p:sldId id="337" r:id="rId58"/>
    <p:sldId id="339" r:id="rId59"/>
    <p:sldId id="340" r:id="rId60"/>
    <p:sldId id="338" r:id="rId61"/>
    <p:sldId id="342" r:id="rId62"/>
    <p:sldId id="341" r:id="rId63"/>
    <p:sldId id="344" r:id="rId64"/>
    <p:sldId id="343" r:id="rId65"/>
    <p:sldId id="345" r:id="rId66"/>
    <p:sldId id="346" r:id="rId67"/>
  </p:sldIdLst>
  <p:sldSz cx="11880850" cy="7305675"/>
  <p:notesSz cx="6858000" cy="9144000"/>
  <p:defaultTextStyle>
    <a:defPPr>
      <a:defRPr lang="zh-CN"/>
    </a:defPPr>
    <a:lvl1pPr marL="0" algn="l" defTabSz="869114" rtl="0" eaLnBrk="1" latinLnBrk="0" hangingPunct="1">
      <a:defRPr sz="1700" kern="1200">
        <a:solidFill>
          <a:schemeClr val="tx1"/>
        </a:solidFill>
        <a:latin typeface="+mn-lt"/>
        <a:ea typeface="+mn-ea"/>
        <a:cs typeface="+mn-cs"/>
      </a:defRPr>
    </a:lvl1pPr>
    <a:lvl2pPr marL="434557" algn="l" defTabSz="869114" rtl="0" eaLnBrk="1" latinLnBrk="0" hangingPunct="1">
      <a:defRPr sz="1700" kern="1200">
        <a:solidFill>
          <a:schemeClr val="tx1"/>
        </a:solidFill>
        <a:latin typeface="+mn-lt"/>
        <a:ea typeface="+mn-ea"/>
        <a:cs typeface="+mn-cs"/>
      </a:defRPr>
    </a:lvl2pPr>
    <a:lvl3pPr marL="869114" algn="l" defTabSz="869114" rtl="0" eaLnBrk="1" latinLnBrk="0" hangingPunct="1">
      <a:defRPr sz="1700" kern="1200">
        <a:solidFill>
          <a:schemeClr val="tx1"/>
        </a:solidFill>
        <a:latin typeface="+mn-lt"/>
        <a:ea typeface="+mn-ea"/>
        <a:cs typeface="+mn-cs"/>
      </a:defRPr>
    </a:lvl3pPr>
    <a:lvl4pPr marL="1303672" algn="l" defTabSz="869114" rtl="0" eaLnBrk="1" latinLnBrk="0" hangingPunct="1">
      <a:defRPr sz="1700" kern="1200">
        <a:solidFill>
          <a:schemeClr val="tx1"/>
        </a:solidFill>
        <a:latin typeface="+mn-lt"/>
        <a:ea typeface="+mn-ea"/>
        <a:cs typeface="+mn-cs"/>
      </a:defRPr>
    </a:lvl4pPr>
    <a:lvl5pPr marL="1738229" algn="l" defTabSz="869114" rtl="0" eaLnBrk="1" latinLnBrk="0" hangingPunct="1">
      <a:defRPr sz="1700" kern="1200">
        <a:solidFill>
          <a:schemeClr val="tx1"/>
        </a:solidFill>
        <a:latin typeface="+mn-lt"/>
        <a:ea typeface="+mn-ea"/>
        <a:cs typeface="+mn-cs"/>
      </a:defRPr>
    </a:lvl5pPr>
    <a:lvl6pPr marL="2172786" algn="l" defTabSz="869114" rtl="0" eaLnBrk="1" latinLnBrk="0" hangingPunct="1">
      <a:defRPr sz="1700" kern="1200">
        <a:solidFill>
          <a:schemeClr val="tx1"/>
        </a:solidFill>
        <a:latin typeface="+mn-lt"/>
        <a:ea typeface="+mn-ea"/>
        <a:cs typeface="+mn-cs"/>
      </a:defRPr>
    </a:lvl6pPr>
    <a:lvl7pPr marL="2607343" algn="l" defTabSz="869114" rtl="0" eaLnBrk="1" latinLnBrk="0" hangingPunct="1">
      <a:defRPr sz="1700" kern="1200">
        <a:solidFill>
          <a:schemeClr val="tx1"/>
        </a:solidFill>
        <a:latin typeface="+mn-lt"/>
        <a:ea typeface="+mn-ea"/>
        <a:cs typeface="+mn-cs"/>
      </a:defRPr>
    </a:lvl7pPr>
    <a:lvl8pPr marL="3041900" algn="l" defTabSz="869114" rtl="0" eaLnBrk="1" latinLnBrk="0" hangingPunct="1">
      <a:defRPr sz="1700" kern="1200">
        <a:solidFill>
          <a:schemeClr val="tx1"/>
        </a:solidFill>
        <a:latin typeface="+mn-lt"/>
        <a:ea typeface="+mn-ea"/>
        <a:cs typeface="+mn-cs"/>
      </a:defRPr>
    </a:lvl8pPr>
    <a:lvl9pPr marL="3476457" algn="l" defTabSz="869114"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EEDC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1752" y="-642"/>
      </p:cViewPr>
      <p:guideLst>
        <p:guide orient="horz" pos="2301"/>
        <p:guide pos="374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485107" y="1195629"/>
            <a:ext cx="8910638" cy="2543457"/>
          </a:xfrm>
        </p:spPr>
        <p:txBody>
          <a:bodyPr anchor="b"/>
          <a:lstStyle>
            <a:lvl1pPr algn="ctr">
              <a:defRPr sz="57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485107" y="3837171"/>
            <a:ext cx="8910638" cy="1763847"/>
          </a:xfrm>
        </p:spPr>
        <p:txBody>
          <a:bodyPr/>
          <a:lstStyle>
            <a:lvl1pPr marL="0" indent="0" algn="ctr">
              <a:buNone/>
              <a:defRPr sz="2300"/>
            </a:lvl1pPr>
            <a:lvl2pPr marL="434557" indent="0" algn="ctr">
              <a:buNone/>
              <a:defRPr sz="1900"/>
            </a:lvl2pPr>
            <a:lvl3pPr marL="869114" indent="0" algn="ctr">
              <a:buNone/>
              <a:defRPr sz="1700"/>
            </a:lvl3pPr>
            <a:lvl4pPr marL="1303672" indent="0" algn="ctr">
              <a:buNone/>
              <a:defRPr sz="1500"/>
            </a:lvl4pPr>
            <a:lvl5pPr marL="1738229" indent="0" algn="ctr">
              <a:buNone/>
              <a:defRPr sz="1500"/>
            </a:lvl5pPr>
            <a:lvl6pPr marL="2172786" indent="0" algn="ctr">
              <a:buNone/>
              <a:defRPr sz="1500"/>
            </a:lvl6pPr>
            <a:lvl7pPr marL="2607343" indent="0" algn="ctr">
              <a:buNone/>
              <a:defRPr sz="1500"/>
            </a:lvl7pPr>
            <a:lvl8pPr marL="3041900" indent="0" algn="ctr">
              <a:buNone/>
              <a:defRPr sz="1500"/>
            </a:lvl8pPr>
            <a:lvl9pPr marL="3476457" indent="0" algn="ctr">
              <a:buNone/>
              <a:defRPr sz="15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2019/3/23 Saturday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84642474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2019/3/23 Saturday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509303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02235" y="388961"/>
            <a:ext cx="2561808" cy="6191223"/>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16810" y="388961"/>
            <a:ext cx="7536914" cy="6191223"/>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2019/3/23 Saturday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024317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2019/3/23 Saturday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156223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10621" y="1821347"/>
            <a:ext cx="10247233" cy="3038958"/>
          </a:xfrm>
        </p:spPr>
        <p:txBody>
          <a:bodyPr anchor="b"/>
          <a:lstStyle>
            <a:lvl1pPr>
              <a:defRPr sz="57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10621" y="4889054"/>
            <a:ext cx="10247233" cy="1598116"/>
          </a:xfrm>
        </p:spPr>
        <p:txBody>
          <a:bodyPr/>
          <a:lstStyle>
            <a:lvl1pPr marL="0" indent="0">
              <a:buNone/>
              <a:defRPr sz="2300">
                <a:solidFill>
                  <a:schemeClr val="tx1">
                    <a:tint val="75000"/>
                  </a:schemeClr>
                </a:solidFill>
              </a:defRPr>
            </a:lvl1pPr>
            <a:lvl2pPr marL="434557" indent="0">
              <a:buNone/>
              <a:defRPr sz="1900">
                <a:solidFill>
                  <a:schemeClr val="tx1">
                    <a:tint val="75000"/>
                  </a:schemeClr>
                </a:solidFill>
              </a:defRPr>
            </a:lvl2pPr>
            <a:lvl3pPr marL="869114" indent="0">
              <a:buNone/>
              <a:defRPr sz="1700">
                <a:solidFill>
                  <a:schemeClr val="tx1">
                    <a:tint val="75000"/>
                  </a:schemeClr>
                </a:solidFill>
              </a:defRPr>
            </a:lvl3pPr>
            <a:lvl4pPr marL="1303672" indent="0">
              <a:buNone/>
              <a:defRPr sz="1500">
                <a:solidFill>
                  <a:schemeClr val="tx1">
                    <a:tint val="75000"/>
                  </a:schemeClr>
                </a:solidFill>
              </a:defRPr>
            </a:lvl4pPr>
            <a:lvl5pPr marL="1738229" indent="0">
              <a:buNone/>
              <a:defRPr sz="1500">
                <a:solidFill>
                  <a:schemeClr val="tx1">
                    <a:tint val="75000"/>
                  </a:schemeClr>
                </a:solidFill>
              </a:defRPr>
            </a:lvl5pPr>
            <a:lvl6pPr marL="2172786" indent="0">
              <a:buNone/>
              <a:defRPr sz="1500">
                <a:solidFill>
                  <a:schemeClr val="tx1">
                    <a:tint val="75000"/>
                  </a:schemeClr>
                </a:solidFill>
              </a:defRPr>
            </a:lvl6pPr>
            <a:lvl7pPr marL="2607343" indent="0">
              <a:buNone/>
              <a:defRPr sz="1500">
                <a:solidFill>
                  <a:schemeClr val="tx1">
                    <a:tint val="75000"/>
                  </a:schemeClr>
                </a:solidFill>
              </a:defRPr>
            </a:lvl7pPr>
            <a:lvl8pPr marL="3041900" indent="0">
              <a:buNone/>
              <a:defRPr sz="1500">
                <a:solidFill>
                  <a:schemeClr val="tx1">
                    <a:tint val="75000"/>
                  </a:schemeClr>
                </a:solidFill>
              </a:defRPr>
            </a:lvl8pPr>
            <a:lvl9pPr marL="3476457" indent="0">
              <a:buNone/>
              <a:defRPr sz="15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2019/3/23 Saturday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3011228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16808" y="1944798"/>
            <a:ext cx="5049362" cy="463538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014680" y="1944798"/>
            <a:ext cx="5049362" cy="463538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9C1EA7DF-616D-4807-B0A1-86BDC4DF6A41}" type="datetimeFigureOut">
              <a:rPr lang="zh-CN" altLang="en-US" smtClean="0"/>
              <a:t>2019/3/23 Saturday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1351293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18356" y="388960"/>
            <a:ext cx="10247233" cy="141209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18358" y="1790906"/>
            <a:ext cx="5026156" cy="877695"/>
          </a:xfrm>
        </p:spPr>
        <p:txBody>
          <a:bodyPr anchor="b"/>
          <a:lstStyle>
            <a:lvl1pPr marL="0" indent="0">
              <a:buNone/>
              <a:defRPr sz="2300" b="1"/>
            </a:lvl1pPr>
            <a:lvl2pPr marL="434557" indent="0">
              <a:buNone/>
              <a:defRPr sz="1900" b="1"/>
            </a:lvl2pPr>
            <a:lvl3pPr marL="869114" indent="0">
              <a:buNone/>
              <a:defRPr sz="1700" b="1"/>
            </a:lvl3pPr>
            <a:lvl4pPr marL="1303672" indent="0">
              <a:buNone/>
              <a:defRPr sz="1500" b="1"/>
            </a:lvl4pPr>
            <a:lvl5pPr marL="1738229" indent="0">
              <a:buNone/>
              <a:defRPr sz="1500" b="1"/>
            </a:lvl5pPr>
            <a:lvl6pPr marL="2172786" indent="0">
              <a:buNone/>
              <a:defRPr sz="1500" b="1"/>
            </a:lvl6pPr>
            <a:lvl7pPr marL="2607343" indent="0">
              <a:buNone/>
              <a:defRPr sz="1500" b="1"/>
            </a:lvl7pPr>
            <a:lvl8pPr marL="3041900" indent="0">
              <a:buNone/>
              <a:defRPr sz="1500" b="1"/>
            </a:lvl8pPr>
            <a:lvl9pPr marL="3476457" indent="0">
              <a:buNone/>
              <a:defRPr sz="1500" b="1"/>
            </a:lvl9pPr>
          </a:lstStyle>
          <a:p>
            <a:pPr lvl="0"/>
            <a:r>
              <a:rPr lang="zh-CN" altLang="en-US" smtClean="0"/>
              <a:t>编辑母版文本样式</a:t>
            </a:r>
          </a:p>
        </p:txBody>
      </p:sp>
      <p:sp>
        <p:nvSpPr>
          <p:cNvPr id="4" name="Content Placeholder 3"/>
          <p:cNvSpPr>
            <a:spLocks noGrp="1"/>
          </p:cNvSpPr>
          <p:nvPr>
            <p:ph sz="half" idx="2"/>
          </p:nvPr>
        </p:nvSpPr>
        <p:spPr>
          <a:xfrm>
            <a:off x="818358" y="2668601"/>
            <a:ext cx="5026156" cy="392511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014682" y="1790906"/>
            <a:ext cx="5050909" cy="877695"/>
          </a:xfrm>
        </p:spPr>
        <p:txBody>
          <a:bodyPr anchor="b"/>
          <a:lstStyle>
            <a:lvl1pPr marL="0" indent="0">
              <a:buNone/>
              <a:defRPr sz="2300" b="1"/>
            </a:lvl1pPr>
            <a:lvl2pPr marL="434557" indent="0">
              <a:buNone/>
              <a:defRPr sz="1900" b="1"/>
            </a:lvl2pPr>
            <a:lvl3pPr marL="869114" indent="0">
              <a:buNone/>
              <a:defRPr sz="1700" b="1"/>
            </a:lvl3pPr>
            <a:lvl4pPr marL="1303672" indent="0">
              <a:buNone/>
              <a:defRPr sz="1500" b="1"/>
            </a:lvl4pPr>
            <a:lvl5pPr marL="1738229" indent="0">
              <a:buNone/>
              <a:defRPr sz="1500" b="1"/>
            </a:lvl5pPr>
            <a:lvl6pPr marL="2172786" indent="0">
              <a:buNone/>
              <a:defRPr sz="1500" b="1"/>
            </a:lvl6pPr>
            <a:lvl7pPr marL="2607343" indent="0">
              <a:buNone/>
              <a:defRPr sz="1500" b="1"/>
            </a:lvl7pPr>
            <a:lvl8pPr marL="3041900" indent="0">
              <a:buNone/>
              <a:defRPr sz="1500" b="1"/>
            </a:lvl8pPr>
            <a:lvl9pPr marL="3476457" indent="0">
              <a:buNone/>
              <a:defRPr sz="1500" b="1"/>
            </a:lvl9pPr>
          </a:lstStyle>
          <a:p>
            <a:pPr lvl="0"/>
            <a:r>
              <a:rPr lang="zh-CN" altLang="en-US" smtClean="0"/>
              <a:t>编辑母版文本样式</a:t>
            </a:r>
          </a:p>
        </p:txBody>
      </p:sp>
      <p:sp>
        <p:nvSpPr>
          <p:cNvPr id="6" name="Content Placeholder 5"/>
          <p:cNvSpPr>
            <a:spLocks noGrp="1"/>
          </p:cNvSpPr>
          <p:nvPr>
            <p:ph sz="quarter" idx="4"/>
          </p:nvPr>
        </p:nvSpPr>
        <p:spPr>
          <a:xfrm>
            <a:off x="6014682" y="2668601"/>
            <a:ext cx="5050909" cy="392511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C1EA7DF-616D-4807-B0A1-86BDC4DF6A41}" type="datetimeFigureOut">
              <a:rPr lang="zh-CN" altLang="en-US" smtClean="0"/>
              <a:t>2019/3/23 Saturday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747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C1EA7DF-616D-4807-B0A1-86BDC4DF6A41}" type="datetimeFigureOut">
              <a:rPr lang="zh-CN" altLang="en-US" smtClean="0"/>
              <a:t>2019/3/23 Saturday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A0C3213-98A9-4E0F-99D5-C6FB5FA393A0}" type="slidenum">
              <a:rPr lang="zh-CN" altLang="en-US" smtClean="0"/>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370222" y="-490410"/>
            <a:ext cx="1235325" cy="1327705"/>
          </a:xfrm>
          <a:prstGeom prst="rect">
            <a:avLst/>
          </a:prstGeom>
        </p:spPr>
      </p:pic>
      <p:cxnSp>
        <p:nvCxnSpPr>
          <p:cNvPr id="10" name="直接连接符 9"/>
          <p:cNvCxnSpPr>
            <a:stCxn id="6" idx="2"/>
          </p:cNvCxnSpPr>
          <p:nvPr userDrawn="1"/>
        </p:nvCxnSpPr>
        <p:spPr>
          <a:xfrm>
            <a:off x="247440" y="837295"/>
            <a:ext cx="11449755" cy="0"/>
          </a:xfrm>
          <a:prstGeom prst="line">
            <a:avLst/>
          </a:prstGeom>
          <a:ln w="19050">
            <a:solidFill>
              <a:schemeClr val="accent4">
                <a:lumMod val="50000"/>
              </a:schemeClr>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84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8" name="矩形 7"/>
          <p:cNvSpPr/>
          <p:nvPr userDrawn="1"/>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0083433" y="-472148"/>
            <a:ext cx="2755726" cy="2337279"/>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67195" y="4465218"/>
            <a:ext cx="6257029" cy="3044592"/>
          </a:xfrm>
          <a:prstGeom prst="rect">
            <a:avLst/>
          </a:prstGeom>
          <a:ln>
            <a:solidFill>
              <a:srgbClr val="DDDDDD"/>
            </a:solidFill>
          </a:ln>
        </p:spPr>
      </p:pic>
    </p:spTree>
    <p:extLst>
      <p:ext uri="{BB962C8B-B14F-4D97-AF65-F5344CB8AC3E}">
        <p14:creationId xmlns:p14="http://schemas.microsoft.com/office/powerpoint/2010/main" val="108820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18356" y="487045"/>
            <a:ext cx="3831884" cy="1704658"/>
          </a:xfrm>
        </p:spPr>
        <p:txBody>
          <a:bodyPr anchor="b"/>
          <a:lstStyle>
            <a:lvl1pPr>
              <a:defRPr sz="3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050910" y="1051884"/>
            <a:ext cx="6014680" cy="5191765"/>
          </a:xfrm>
        </p:spPr>
        <p:txBody>
          <a:bodyPr/>
          <a:lstStyle>
            <a:lvl1pPr>
              <a:defRPr sz="3000"/>
            </a:lvl1pPr>
            <a:lvl2pPr>
              <a:defRPr sz="2700"/>
            </a:lvl2pPr>
            <a:lvl3pPr>
              <a:defRPr sz="2300"/>
            </a:lvl3pPr>
            <a:lvl4pPr>
              <a:defRPr sz="1900"/>
            </a:lvl4pPr>
            <a:lvl5pPr>
              <a:defRPr sz="1900"/>
            </a:lvl5pPr>
            <a:lvl6pPr>
              <a:defRPr sz="1900"/>
            </a:lvl6pPr>
            <a:lvl7pPr>
              <a:defRPr sz="1900"/>
            </a:lvl7pPr>
            <a:lvl8pPr>
              <a:defRPr sz="1900"/>
            </a:lvl8pPr>
            <a:lvl9pPr>
              <a:defRPr sz="19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18356" y="2191703"/>
            <a:ext cx="3831884" cy="4060400"/>
          </a:xfrm>
        </p:spPr>
        <p:txBody>
          <a:bodyPr/>
          <a:lstStyle>
            <a:lvl1pPr marL="0" indent="0">
              <a:buNone/>
              <a:defRPr sz="1500"/>
            </a:lvl1pPr>
            <a:lvl2pPr marL="434557" indent="0">
              <a:buNone/>
              <a:defRPr sz="1300"/>
            </a:lvl2pPr>
            <a:lvl3pPr marL="869114" indent="0">
              <a:buNone/>
              <a:defRPr sz="1100"/>
            </a:lvl3pPr>
            <a:lvl4pPr marL="1303672" indent="0">
              <a:buNone/>
              <a:defRPr sz="1000"/>
            </a:lvl4pPr>
            <a:lvl5pPr marL="1738229" indent="0">
              <a:buNone/>
              <a:defRPr sz="1000"/>
            </a:lvl5pPr>
            <a:lvl6pPr marL="2172786" indent="0">
              <a:buNone/>
              <a:defRPr sz="1000"/>
            </a:lvl6pPr>
            <a:lvl7pPr marL="2607343" indent="0">
              <a:buNone/>
              <a:defRPr sz="1000"/>
            </a:lvl7pPr>
            <a:lvl8pPr marL="3041900" indent="0">
              <a:buNone/>
              <a:defRPr sz="1000"/>
            </a:lvl8pPr>
            <a:lvl9pPr marL="3476457"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9C1EA7DF-616D-4807-B0A1-86BDC4DF6A41}" type="datetimeFigureOut">
              <a:rPr lang="zh-CN" altLang="en-US" smtClean="0"/>
              <a:t>2019/3/23 Saturday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421985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8356" y="487045"/>
            <a:ext cx="3831884" cy="1704658"/>
          </a:xfrm>
        </p:spPr>
        <p:txBody>
          <a:bodyPr anchor="b"/>
          <a:lstStyle>
            <a:lvl1pPr>
              <a:defRPr sz="30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050910" y="1051884"/>
            <a:ext cx="6014680" cy="5191765"/>
          </a:xfrm>
        </p:spPr>
        <p:txBody>
          <a:bodyPr anchor="t"/>
          <a:lstStyle>
            <a:lvl1pPr marL="0" indent="0">
              <a:buNone/>
              <a:defRPr sz="3000"/>
            </a:lvl1pPr>
            <a:lvl2pPr marL="434557" indent="0">
              <a:buNone/>
              <a:defRPr sz="2700"/>
            </a:lvl2pPr>
            <a:lvl3pPr marL="869114" indent="0">
              <a:buNone/>
              <a:defRPr sz="2300"/>
            </a:lvl3pPr>
            <a:lvl4pPr marL="1303672" indent="0">
              <a:buNone/>
              <a:defRPr sz="1900"/>
            </a:lvl4pPr>
            <a:lvl5pPr marL="1738229" indent="0">
              <a:buNone/>
              <a:defRPr sz="1900"/>
            </a:lvl5pPr>
            <a:lvl6pPr marL="2172786" indent="0">
              <a:buNone/>
              <a:defRPr sz="1900"/>
            </a:lvl6pPr>
            <a:lvl7pPr marL="2607343" indent="0">
              <a:buNone/>
              <a:defRPr sz="1900"/>
            </a:lvl7pPr>
            <a:lvl8pPr marL="3041900" indent="0">
              <a:buNone/>
              <a:defRPr sz="1900"/>
            </a:lvl8pPr>
            <a:lvl9pPr marL="3476457" indent="0">
              <a:buNone/>
              <a:defRPr sz="19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18356" y="2191703"/>
            <a:ext cx="3831884" cy="4060400"/>
          </a:xfrm>
        </p:spPr>
        <p:txBody>
          <a:bodyPr/>
          <a:lstStyle>
            <a:lvl1pPr marL="0" indent="0">
              <a:buNone/>
              <a:defRPr sz="1500"/>
            </a:lvl1pPr>
            <a:lvl2pPr marL="434557" indent="0">
              <a:buNone/>
              <a:defRPr sz="1300"/>
            </a:lvl2pPr>
            <a:lvl3pPr marL="869114" indent="0">
              <a:buNone/>
              <a:defRPr sz="1100"/>
            </a:lvl3pPr>
            <a:lvl4pPr marL="1303672" indent="0">
              <a:buNone/>
              <a:defRPr sz="1000"/>
            </a:lvl4pPr>
            <a:lvl5pPr marL="1738229" indent="0">
              <a:buNone/>
              <a:defRPr sz="1000"/>
            </a:lvl5pPr>
            <a:lvl6pPr marL="2172786" indent="0">
              <a:buNone/>
              <a:defRPr sz="1000"/>
            </a:lvl6pPr>
            <a:lvl7pPr marL="2607343" indent="0">
              <a:buNone/>
              <a:defRPr sz="1000"/>
            </a:lvl7pPr>
            <a:lvl8pPr marL="3041900" indent="0">
              <a:buNone/>
              <a:defRPr sz="1000"/>
            </a:lvl8pPr>
            <a:lvl9pPr marL="3476457"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9C1EA7DF-616D-4807-B0A1-86BDC4DF6A41}" type="datetimeFigureOut">
              <a:rPr lang="zh-CN" altLang="en-US" smtClean="0"/>
              <a:t>2019/3/23 Saturday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943561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DCC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6809" y="388960"/>
            <a:ext cx="10247233" cy="1412092"/>
          </a:xfrm>
          <a:prstGeom prst="rect">
            <a:avLst/>
          </a:prstGeom>
        </p:spPr>
        <p:txBody>
          <a:bodyPr vert="horz" lIns="115882" tIns="57941" rIns="115882" bIns="57941"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16809" y="1944798"/>
            <a:ext cx="10247233" cy="4635384"/>
          </a:xfrm>
          <a:prstGeom prst="rect">
            <a:avLst/>
          </a:prstGeom>
        </p:spPr>
        <p:txBody>
          <a:bodyPr vert="horz" lIns="115882" tIns="57941" rIns="115882" bIns="57941"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16808" y="6771279"/>
            <a:ext cx="2673192" cy="388960"/>
          </a:xfrm>
          <a:prstGeom prst="rect">
            <a:avLst/>
          </a:prstGeom>
        </p:spPr>
        <p:txBody>
          <a:bodyPr vert="horz" lIns="115882" tIns="57941" rIns="115882" bIns="57941" rtlCol="0" anchor="ctr"/>
          <a:lstStyle>
            <a:lvl1pPr algn="l">
              <a:defRPr sz="1100">
                <a:solidFill>
                  <a:schemeClr val="tx1">
                    <a:tint val="75000"/>
                  </a:schemeClr>
                </a:solidFill>
              </a:defRPr>
            </a:lvl1pPr>
          </a:lstStyle>
          <a:p>
            <a:fld id="{9C1EA7DF-616D-4807-B0A1-86BDC4DF6A41}" type="datetimeFigureOut">
              <a:rPr lang="zh-CN" altLang="en-US" smtClean="0"/>
              <a:t>2019/3/23 Saturday</a:t>
            </a:fld>
            <a:endParaRPr lang="zh-CN" altLang="en-US"/>
          </a:p>
        </p:txBody>
      </p:sp>
      <p:sp>
        <p:nvSpPr>
          <p:cNvPr id="5" name="Footer Placeholder 4"/>
          <p:cNvSpPr>
            <a:spLocks noGrp="1"/>
          </p:cNvSpPr>
          <p:nvPr>
            <p:ph type="ftr" sz="quarter" idx="3"/>
          </p:nvPr>
        </p:nvSpPr>
        <p:spPr>
          <a:xfrm>
            <a:off x="3935532" y="6771279"/>
            <a:ext cx="4009787" cy="388960"/>
          </a:xfrm>
          <a:prstGeom prst="rect">
            <a:avLst/>
          </a:prstGeom>
        </p:spPr>
        <p:txBody>
          <a:bodyPr vert="horz" lIns="115882" tIns="57941" rIns="115882" bIns="57941" rtlCol="0" anchor="ctr"/>
          <a:lstStyle>
            <a:lvl1pPr algn="ctr">
              <a:defRPr sz="11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390850" y="6771279"/>
            <a:ext cx="2673192" cy="388960"/>
          </a:xfrm>
          <a:prstGeom prst="rect">
            <a:avLst/>
          </a:prstGeom>
        </p:spPr>
        <p:txBody>
          <a:bodyPr vert="horz" lIns="115882" tIns="57941" rIns="115882" bIns="57941" rtlCol="0" anchor="ctr"/>
          <a:lstStyle>
            <a:lvl1pPr algn="r">
              <a:defRPr sz="1100">
                <a:solidFill>
                  <a:schemeClr val="tx1">
                    <a:tint val="75000"/>
                  </a:schemeClr>
                </a:solidFill>
              </a:defRPr>
            </a:lvl1p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14910984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869114"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17279" indent="-217279" algn="l" defTabSz="869114" rtl="0" eaLnBrk="1" latinLnBrk="0" hangingPunct="1">
        <a:lnSpc>
          <a:spcPct val="90000"/>
        </a:lnSpc>
        <a:spcBef>
          <a:spcPts val="950"/>
        </a:spcBef>
        <a:buFont typeface="Arial" panose="020B0604020202020204" pitchFamily="34" charset="0"/>
        <a:buChar char="•"/>
        <a:defRPr sz="2700" kern="1200">
          <a:solidFill>
            <a:schemeClr val="tx1"/>
          </a:solidFill>
          <a:latin typeface="+mn-lt"/>
          <a:ea typeface="+mn-ea"/>
          <a:cs typeface="+mn-cs"/>
        </a:defRPr>
      </a:lvl1pPr>
      <a:lvl2pPr marL="651836" indent="-217279" algn="l" defTabSz="869114" rtl="0" eaLnBrk="1" latinLnBrk="0" hangingPunct="1">
        <a:lnSpc>
          <a:spcPct val="90000"/>
        </a:lnSpc>
        <a:spcBef>
          <a:spcPts val="475"/>
        </a:spcBef>
        <a:buFont typeface="Arial" panose="020B0604020202020204" pitchFamily="34" charset="0"/>
        <a:buChar char="•"/>
        <a:defRPr sz="2300" kern="1200">
          <a:solidFill>
            <a:schemeClr val="tx1"/>
          </a:solidFill>
          <a:latin typeface="+mn-lt"/>
          <a:ea typeface="+mn-ea"/>
          <a:cs typeface="+mn-cs"/>
        </a:defRPr>
      </a:lvl2pPr>
      <a:lvl3pPr marL="1086393" indent="-217279" algn="l" defTabSz="869114"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950"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4pPr>
      <a:lvl5pPr marL="1955507"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5pPr>
      <a:lvl6pPr marL="2390064"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6pPr>
      <a:lvl7pPr marL="2824622"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7pPr>
      <a:lvl8pPr marL="3259179"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8pPr>
      <a:lvl9pPr marL="3693736"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869114" rtl="0" eaLnBrk="1" latinLnBrk="0" hangingPunct="1">
        <a:defRPr sz="1700" kern="1200">
          <a:solidFill>
            <a:schemeClr val="tx1"/>
          </a:solidFill>
          <a:latin typeface="+mn-lt"/>
          <a:ea typeface="+mn-ea"/>
          <a:cs typeface="+mn-cs"/>
        </a:defRPr>
      </a:lvl1pPr>
      <a:lvl2pPr marL="434557" algn="l" defTabSz="869114" rtl="0" eaLnBrk="1" latinLnBrk="0" hangingPunct="1">
        <a:defRPr sz="1700" kern="1200">
          <a:solidFill>
            <a:schemeClr val="tx1"/>
          </a:solidFill>
          <a:latin typeface="+mn-lt"/>
          <a:ea typeface="+mn-ea"/>
          <a:cs typeface="+mn-cs"/>
        </a:defRPr>
      </a:lvl2pPr>
      <a:lvl3pPr marL="869114" algn="l" defTabSz="869114" rtl="0" eaLnBrk="1" latinLnBrk="0" hangingPunct="1">
        <a:defRPr sz="1700" kern="1200">
          <a:solidFill>
            <a:schemeClr val="tx1"/>
          </a:solidFill>
          <a:latin typeface="+mn-lt"/>
          <a:ea typeface="+mn-ea"/>
          <a:cs typeface="+mn-cs"/>
        </a:defRPr>
      </a:lvl3pPr>
      <a:lvl4pPr marL="1303672" algn="l" defTabSz="869114" rtl="0" eaLnBrk="1" latinLnBrk="0" hangingPunct="1">
        <a:defRPr sz="1700" kern="1200">
          <a:solidFill>
            <a:schemeClr val="tx1"/>
          </a:solidFill>
          <a:latin typeface="+mn-lt"/>
          <a:ea typeface="+mn-ea"/>
          <a:cs typeface="+mn-cs"/>
        </a:defRPr>
      </a:lvl4pPr>
      <a:lvl5pPr marL="1738229" algn="l" defTabSz="869114" rtl="0" eaLnBrk="1" latinLnBrk="0" hangingPunct="1">
        <a:defRPr sz="1700" kern="1200">
          <a:solidFill>
            <a:schemeClr val="tx1"/>
          </a:solidFill>
          <a:latin typeface="+mn-lt"/>
          <a:ea typeface="+mn-ea"/>
          <a:cs typeface="+mn-cs"/>
        </a:defRPr>
      </a:lvl5pPr>
      <a:lvl6pPr marL="2172786" algn="l" defTabSz="869114" rtl="0" eaLnBrk="1" latinLnBrk="0" hangingPunct="1">
        <a:defRPr sz="1700" kern="1200">
          <a:solidFill>
            <a:schemeClr val="tx1"/>
          </a:solidFill>
          <a:latin typeface="+mn-lt"/>
          <a:ea typeface="+mn-ea"/>
          <a:cs typeface="+mn-cs"/>
        </a:defRPr>
      </a:lvl6pPr>
      <a:lvl7pPr marL="2607343" algn="l" defTabSz="869114" rtl="0" eaLnBrk="1" latinLnBrk="0" hangingPunct="1">
        <a:defRPr sz="1700" kern="1200">
          <a:solidFill>
            <a:schemeClr val="tx1"/>
          </a:solidFill>
          <a:latin typeface="+mn-lt"/>
          <a:ea typeface="+mn-ea"/>
          <a:cs typeface="+mn-cs"/>
        </a:defRPr>
      </a:lvl7pPr>
      <a:lvl8pPr marL="3041900" algn="l" defTabSz="869114" rtl="0" eaLnBrk="1" latinLnBrk="0" hangingPunct="1">
        <a:defRPr sz="1700" kern="1200">
          <a:solidFill>
            <a:schemeClr val="tx1"/>
          </a:solidFill>
          <a:latin typeface="+mn-lt"/>
          <a:ea typeface="+mn-ea"/>
          <a:cs typeface="+mn-cs"/>
        </a:defRPr>
      </a:lvl8pPr>
      <a:lvl9pPr marL="3476457" algn="l" defTabSz="86911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hyperlink" Target="17.2.1.t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17.2.2-2.txt" TargetMode="External"/><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17.4.1-2.txt" TargetMode="External"/><Relationship Id="rId2" Type="http://schemas.openxmlformats.org/officeDocument/2006/relationships/hyperlink" Target="17.4.1-1.txt"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17.4.2-2.txt" TargetMode="External"/><Relationship Id="rId2" Type="http://schemas.openxmlformats.org/officeDocument/2006/relationships/hyperlink" Target="17.4.2-1.txt" TargetMode="External"/><Relationship Id="rId1" Type="http://schemas.openxmlformats.org/officeDocument/2006/relationships/slideLayout" Target="../slideLayouts/slideLayout6.xml"/><Relationship Id="rId4" Type="http://schemas.openxmlformats.org/officeDocument/2006/relationships/hyperlink" Target="17.4.2-3.txt"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17.4.3-1.txt" TargetMode="Externa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17.4.4-1.txt"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17.4.5-1.txt" TargetMode="Externa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hyperlink" Target="17.4.5-2.txt" TargetMode="Externa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29.emf"/></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6291" y="1291957"/>
            <a:ext cx="9096498" cy="769441"/>
          </a:xfrm>
          <a:prstGeom prst="rect">
            <a:avLst/>
          </a:prstGeom>
          <a:noFill/>
        </p:spPr>
        <p:txBody>
          <a:bodyPr wrap="square" rtlCol="0">
            <a:spAutoFit/>
          </a:bodyPr>
          <a:lstStyle/>
          <a:p>
            <a:r>
              <a:rPr lang="zh-CN" altLang="zh-CN" sz="4400" b="1" dirty="0" smtClean="0">
                <a:solidFill>
                  <a:srgbClr val="663300"/>
                </a:solidFill>
              </a:rPr>
              <a:t>第</a:t>
            </a:r>
            <a:r>
              <a:rPr lang="en-US" altLang="zh-CN" sz="4400" b="1" dirty="0" smtClean="0">
                <a:solidFill>
                  <a:srgbClr val="663300"/>
                </a:solidFill>
              </a:rPr>
              <a:t>17</a:t>
            </a:r>
            <a:r>
              <a:rPr lang="zh-CN" altLang="zh-CN" sz="4400" b="1" dirty="0" smtClean="0">
                <a:solidFill>
                  <a:srgbClr val="663300"/>
                </a:solidFill>
              </a:rPr>
              <a:t>章</a:t>
            </a:r>
            <a:r>
              <a:rPr lang="en-US" altLang="zh-CN" sz="4400" b="1" dirty="0" smtClean="0">
                <a:solidFill>
                  <a:srgbClr val="663300"/>
                </a:solidFill>
              </a:rPr>
              <a:t>  </a:t>
            </a:r>
            <a:r>
              <a:rPr lang="zh-CN" altLang="zh-CN" sz="4400" b="1" dirty="0">
                <a:solidFill>
                  <a:srgbClr val="663300"/>
                </a:solidFill>
              </a:rPr>
              <a:t>【综合实例】电子商城系统</a:t>
            </a:r>
          </a:p>
        </p:txBody>
      </p:sp>
      <p:sp>
        <p:nvSpPr>
          <p:cNvPr id="3" name="TextBox 2"/>
          <p:cNvSpPr txBox="1"/>
          <p:nvPr/>
        </p:nvSpPr>
        <p:spPr>
          <a:xfrm>
            <a:off x="5130140" y="3111333"/>
            <a:ext cx="5747657" cy="646331"/>
          </a:xfrm>
          <a:prstGeom prst="rect">
            <a:avLst/>
          </a:prstGeom>
          <a:noFill/>
        </p:spPr>
        <p:txBody>
          <a:bodyPr wrap="square" rtlCol="0">
            <a:spAutoFit/>
          </a:bodyPr>
          <a:lstStyle/>
          <a:p>
            <a:r>
              <a:rPr lang="en-US" altLang="zh-CN" sz="3600" b="1" dirty="0" smtClean="0"/>
              <a:t>——</a:t>
            </a:r>
            <a:r>
              <a:rPr lang="zh-CN" altLang="zh-CN" sz="3600" b="1" dirty="0"/>
              <a:t>商品管理系统功能需求</a:t>
            </a:r>
          </a:p>
        </p:txBody>
      </p:sp>
    </p:spTree>
    <p:extLst>
      <p:ext uri="{BB962C8B-B14F-4D97-AF65-F5344CB8AC3E}">
        <p14:creationId xmlns:p14="http://schemas.microsoft.com/office/powerpoint/2010/main" val="489636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56372" y="1776792"/>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69703" y="1516317"/>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98872" y="1872752"/>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01</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1908" y="947093"/>
            <a:ext cx="939645" cy="1112796"/>
          </a:xfrm>
          <a:prstGeom prst="rect">
            <a:avLst/>
          </a:prstGeom>
        </p:spPr>
      </p:pic>
      <p:sp>
        <p:nvSpPr>
          <p:cNvPr id="25" name="TextBox 5"/>
          <p:cNvSpPr txBox="1"/>
          <p:nvPr/>
        </p:nvSpPr>
        <p:spPr>
          <a:xfrm>
            <a:off x="4822667" y="3820579"/>
            <a:ext cx="2314403" cy="518595"/>
          </a:xfrm>
          <a:prstGeom prst="rect">
            <a:avLst/>
          </a:prstGeom>
          <a:noFill/>
        </p:spPr>
        <p:txBody>
          <a:bodyPr wrap="square" lIns="86863" tIns="43430" rIns="86863" bIns="43430" rtlCol="0">
            <a:spAutoFit/>
          </a:bodyPr>
          <a:lstStyle/>
          <a:p>
            <a:r>
              <a:rPr lang="zh-CN" altLang="zh-CN" sz="2800" b="1" dirty="0" smtClean="0"/>
              <a:t>项</a:t>
            </a:r>
            <a:r>
              <a:rPr lang="en-US" altLang="zh-CN" sz="2800" b="1" dirty="0" smtClean="0"/>
              <a:t>  </a:t>
            </a:r>
            <a:r>
              <a:rPr lang="zh-CN" altLang="zh-CN" sz="2800" b="1" dirty="0" smtClean="0"/>
              <a:t>目</a:t>
            </a:r>
            <a:r>
              <a:rPr lang="en-US" altLang="zh-CN" sz="2800" b="1" dirty="0" smtClean="0"/>
              <a:t>  </a:t>
            </a:r>
            <a:r>
              <a:rPr lang="zh-CN" altLang="zh-CN" sz="2800" b="1" dirty="0" smtClean="0"/>
              <a:t>配</a:t>
            </a:r>
            <a:r>
              <a:rPr lang="en-US" altLang="zh-CN" sz="2800" b="1" dirty="0" smtClean="0"/>
              <a:t>  </a:t>
            </a:r>
            <a:r>
              <a:rPr lang="zh-CN" altLang="zh-CN" sz="2800" b="1" dirty="0" smtClean="0"/>
              <a:t>置</a:t>
            </a:r>
            <a:endParaRPr lang="zh-CN" altLang="zh-CN" sz="2800" b="1" dirty="0"/>
          </a:p>
        </p:txBody>
      </p:sp>
    </p:spTree>
    <p:extLst>
      <p:ext uri="{BB962C8B-B14F-4D97-AF65-F5344CB8AC3E}">
        <p14:creationId xmlns:p14="http://schemas.microsoft.com/office/powerpoint/2010/main" val="751937896"/>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415772" cy="461665"/>
          </a:xfrm>
          <a:prstGeom prst="rect">
            <a:avLst/>
          </a:prstGeom>
        </p:spPr>
        <p:txBody>
          <a:bodyPr wrap="none">
            <a:spAutoFit/>
          </a:bodyPr>
          <a:lstStyle/>
          <a:p>
            <a:r>
              <a:rPr lang="zh-CN" altLang="zh-CN" sz="2400" b="1" dirty="0"/>
              <a:t>项目配置</a:t>
            </a:r>
          </a:p>
        </p:txBody>
      </p:sp>
      <p:sp>
        <p:nvSpPr>
          <p:cNvPr id="3" name="TextBox 2"/>
          <p:cNvSpPr txBox="1"/>
          <p:nvPr/>
        </p:nvSpPr>
        <p:spPr>
          <a:xfrm>
            <a:off x="807522" y="1056904"/>
            <a:ext cx="10236530" cy="646331"/>
          </a:xfrm>
          <a:prstGeom prst="rect">
            <a:avLst/>
          </a:prstGeom>
          <a:noFill/>
        </p:spPr>
        <p:txBody>
          <a:bodyPr wrap="square" rtlCol="0">
            <a:spAutoFit/>
          </a:bodyPr>
          <a:lstStyle/>
          <a:p>
            <a:pPr indent="450850"/>
            <a:r>
              <a:rPr lang="zh-CN" altLang="zh-CN" sz="1800" dirty="0"/>
              <a:t>（</a:t>
            </a:r>
            <a:r>
              <a:rPr lang="en-US" altLang="zh-CN" sz="1800" dirty="0"/>
              <a:t>1</a:t>
            </a:r>
            <a:r>
              <a:rPr lang="zh-CN" altLang="zh-CN" sz="1800" dirty="0"/>
              <a:t>）创建</a:t>
            </a:r>
            <a:r>
              <a:rPr lang="en-US" altLang="zh-CN" sz="1800" dirty="0" err="1"/>
              <a:t>Qt</a:t>
            </a:r>
            <a:r>
              <a:rPr lang="zh-CN" altLang="zh-CN" sz="1800" dirty="0"/>
              <a:t>桌面应用程序项目，项目名称为“</a:t>
            </a:r>
            <a:r>
              <a:rPr lang="en-US" altLang="zh-CN" sz="1800" dirty="0" err="1"/>
              <a:t>eMarket</a:t>
            </a:r>
            <a:r>
              <a:rPr lang="zh-CN" altLang="zh-CN" sz="1800" dirty="0"/>
              <a:t>”。创建完成在</a:t>
            </a:r>
            <a:r>
              <a:rPr lang="en-US" altLang="zh-CN" sz="1800" dirty="0" err="1"/>
              <a:t>Qt</a:t>
            </a:r>
            <a:r>
              <a:rPr lang="en-US" altLang="zh-CN" sz="1800" dirty="0"/>
              <a:t> Creator</a:t>
            </a:r>
            <a:r>
              <a:rPr lang="zh-CN" altLang="zh-CN" sz="1800" dirty="0"/>
              <a:t>开发环境中单击左侧栏的</a:t>
            </a:r>
            <a:r>
              <a:rPr lang="en-US" altLang="zh-CN" sz="1800" dirty="0"/>
              <a:t> </a:t>
            </a:r>
            <a:r>
              <a:rPr lang="en-US" altLang="zh-CN" sz="1800" dirty="0" smtClean="0"/>
              <a:t>    </a:t>
            </a:r>
            <a:r>
              <a:rPr lang="zh-CN" altLang="zh-CN" sz="1800" dirty="0" smtClean="0"/>
              <a:t>按钮</a:t>
            </a:r>
            <a:r>
              <a:rPr lang="zh-CN" altLang="zh-CN" sz="1800" dirty="0"/>
              <a:t>切换至项目配置模式，如图</a:t>
            </a:r>
            <a:r>
              <a:rPr lang="en-US" altLang="zh-CN" sz="1800" dirty="0"/>
              <a:t>17.4</a:t>
            </a:r>
            <a:r>
              <a:rPr lang="zh-CN" altLang="zh-CN" sz="1800" dirty="0"/>
              <a:t>所示</a:t>
            </a:r>
            <a:r>
              <a:rPr lang="zh-CN" altLang="zh-CN" sz="1800" dirty="0" smtClean="0"/>
              <a:t>。</a:t>
            </a:r>
            <a:endParaRPr lang="zh-CN" altLang="zh-CN" sz="1800" dirty="0"/>
          </a:p>
        </p:txBody>
      </p:sp>
      <p:pic>
        <p:nvPicPr>
          <p:cNvPr id="5122"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6453" y="1380199"/>
            <a:ext cx="252632" cy="36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085" y="1906136"/>
            <a:ext cx="7025173" cy="39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331418" y="5848969"/>
            <a:ext cx="7907585" cy="646331"/>
          </a:xfrm>
          <a:prstGeom prst="rect">
            <a:avLst/>
          </a:prstGeom>
        </p:spPr>
        <p:txBody>
          <a:bodyPr wrap="square">
            <a:spAutoFit/>
          </a:bodyPr>
          <a:lstStyle/>
          <a:p>
            <a:r>
              <a:rPr lang="zh-CN" altLang="zh-CN" sz="1800" dirty="0"/>
              <a:t>（</a:t>
            </a:r>
            <a:r>
              <a:rPr lang="en-US" altLang="zh-CN" sz="1800" dirty="0"/>
              <a:t>2</a:t>
            </a:r>
            <a:r>
              <a:rPr lang="zh-CN" altLang="zh-CN" sz="1800" dirty="0"/>
              <a:t>）修改项目的</a:t>
            </a:r>
            <a:r>
              <a:rPr lang="en-US" altLang="zh-CN" sz="1800" dirty="0"/>
              <a:t>.pro</a:t>
            </a:r>
            <a:r>
              <a:rPr lang="zh-CN" altLang="zh-CN" sz="1800" dirty="0"/>
              <a:t>配置文件，在其中添加配置项。</a:t>
            </a:r>
          </a:p>
          <a:p>
            <a:r>
              <a:rPr lang="zh-CN" altLang="zh-CN" sz="1800" dirty="0">
                <a:hlinkClick r:id="rId4" action="ppaction://hlinkfile"/>
              </a:rPr>
              <a:t>配置文件</a:t>
            </a:r>
            <a:r>
              <a:rPr lang="en-US" altLang="zh-CN" sz="1800" dirty="0">
                <a:hlinkClick r:id="rId4" action="ppaction://hlinkfile"/>
              </a:rPr>
              <a:t>eMarket.pro</a:t>
            </a:r>
            <a:r>
              <a:rPr lang="zh-CN" altLang="zh-CN" sz="1800" dirty="0">
                <a:hlinkClick r:id="rId4" action="ppaction://hlinkfile"/>
              </a:rPr>
              <a:t>内容如下</a:t>
            </a:r>
            <a:r>
              <a:rPr lang="zh-CN" altLang="zh-CN" sz="1800" dirty="0"/>
              <a:t>（加黑处为需要修改添加的地方</a:t>
            </a:r>
            <a:r>
              <a:rPr lang="zh-CN" altLang="zh-CN" sz="1800" dirty="0" smtClean="0"/>
              <a:t>）</a:t>
            </a:r>
            <a:r>
              <a:rPr lang="zh-CN" altLang="en-US" sz="1800" dirty="0" smtClean="0"/>
              <a:t>。</a:t>
            </a:r>
            <a:endParaRPr lang="zh-CN" altLang="zh-CN" sz="1800" dirty="0"/>
          </a:p>
        </p:txBody>
      </p:sp>
    </p:spTree>
    <p:extLst>
      <p:ext uri="{BB962C8B-B14F-4D97-AF65-F5344CB8AC3E}">
        <p14:creationId xmlns:p14="http://schemas.microsoft.com/office/powerpoint/2010/main" val="2339744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799460" y="156644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2312791" y="130596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941960" y="166240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02</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4996" y="736741"/>
            <a:ext cx="939645" cy="1112796"/>
          </a:xfrm>
          <a:prstGeom prst="rect">
            <a:avLst/>
          </a:prstGeom>
        </p:spPr>
      </p:pic>
      <p:sp>
        <p:nvSpPr>
          <p:cNvPr id="25" name="TextBox 5"/>
          <p:cNvSpPr txBox="1"/>
          <p:nvPr/>
        </p:nvSpPr>
        <p:spPr>
          <a:xfrm>
            <a:off x="2484818" y="3606344"/>
            <a:ext cx="2212058" cy="518595"/>
          </a:xfrm>
          <a:prstGeom prst="rect">
            <a:avLst/>
          </a:prstGeom>
          <a:noFill/>
        </p:spPr>
        <p:txBody>
          <a:bodyPr wrap="square" lIns="86863" tIns="43430" rIns="86863" bIns="43430" rtlCol="0">
            <a:spAutoFit/>
          </a:bodyPr>
          <a:lstStyle/>
          <a:p>
            <a:r>
              <a:rPr lang="zh-CN" altLang="zh-CN" sz="2800" b="1" dirty="0"/>
              <a:t>数据库准备</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9030" y="1735859"/>
            <a:ext cx="482208" cy="545844"/>
          </a:xfrm>
          <a:prstGeom prst="rect">
            <a:avLst/>
          </a:prstGeom>
        </p:spPr>
      </p:pic>
      <p:sp>
        <p:nvSpPr>
          <p:cNvPr id="9" name="TextBox 18"/>
          <p:cNvSpPr txBox="1"/>
          <p:nvPr/>
        </p:nvSpPr>
        <p:spPr>
          <a:xfrm>
            <a:off x="6031238" y="1735860"/>
            <a:ext cx="4110778" cy="393906"/>
          </a:xfrm>
          <a:prstGeom prst="rect">
            <a:avLst/>
          </a:prstGeom>
          <a:noFill/>
        </p:spPr>
        <p:txBody>
          <a:bodyPr wrap="square" lIns="115777" tIns="57888" rIns="115777" bIns="57888" rtlCol="0">
            <a:spAutoFit/>
          </a:bodyPr>
          <a:lstStyle/>
          <a:p>
            <a:r>
              <a:rPr lang="en-US" altLang="zh-CN" sz="1800" b="1" dirty="0"/>
              <a:t>1</a:t>
            </a:r>
            <a:r>
              <a:rPr lang="zh-CN" altLang="zh-CN" sz="1800" b="1" dirty="0"/>
              <a:t>．创建数据库</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9030" y="2487224"/>
            <a:ext cx="482208" cy="545844"/>
          </a:xfrm>
          <a:prstGeom prst="rect">
            <a:avLst/>
          </a:prstGeom>
        </p:spPr>
      </p:pic>
      <p:sp>
        <p:nvSpPr>
          <p:cNvPr id="11" name="TextBox 20"/>
          <p:cNvSpPr txBox="1"/>
          <p:nvPr/>
        </p:nvSpPr>
        <p:spPr>
          <a:xfrm>
            <a:off x="6031238" y="2484975"/>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．设计表</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5290" y="3274239"/>
            <a:ext cx="482208" cy="545844"/>
          </a:xfrm>
          <a:prstGeom prst="rect">
            <a:avLst/>
          </a:prstGeom>
        </p:spPr>
      </p:pic>
      <p:sp>
        <p:nvSpPr>
          <p:cNvPr id="13" name="TextBox 18"/>
          <p:cNvSpPr txBox="1"/>
          <p:nvPr/>
        </p:nvSpPr>
        <p:spPr>
          <a:xfrm>
            <a:off x="6047498" y="3274240"/>
            <a:ext cx="3445757" cy="393906"/>
          </a:xfrm>
          <a:prstGeom prst="rect">
            <a:avLst/>
          </a:prstGeom>
          <a:noFill/>
        </p:spPr>
        <p:txBody>
          <a:bodyPr wrap="square" lIns="115777" tIns="57888" rIns="115777" bIns="57888" rtlCol="0">
            <a:spAutoFit/>
          </a:bodyPr>
          <a:lstStyle/>
          <a:p>
            <a:r>
              <a:rPr lang="en-US" altLang="zh-CN" sz="1800" b="1" dirty="0"/>
              <a:t>3</a:t>
            </a:r>
            <a:r>
              <a:rPr lang="zh-CN" altLang="zh-CN" sz="1800" b="1" dirty="0"/>
              <a:t>．创建视图</a:t>
            </a:r>
          </a:p>
        </p:txBody>
      </p:sp>
    </p:spTree>
    <p:extLst>
      <p:ext uri="{BB962C8B-B14F-4D97-AF65-F5344CB8AC3E}">
        <p14:creationId xmlns:p14="http://schemas.microsoft.com/office/powerpoint/2010/main" val="911202160"/>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1"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0-#ppt_h/2"/>
                                          </p:val>
                                        </p:tav>
                                        <p:tav tm="100000">
                                          <p:val>
                                            <p:strVal val="#ppt_y"/>
                                          </p:val>
                                        </p:tav>
                                      </p:tavLst>
                                    </p:anim>
                                  </p:childTnLst>
                                </p:cTn>
                              </p:par>
                            </p:childTnLst>
                          </p:cTn>
                        </p:par>
                        <p:par>
                          <p:cTn id="53" fill="hold">
                            <p:stCondLst>
                              <p:cond delay="5000"/>
                            </p:stCondLst>
                            <p:childTnLst>
                              <p:par>
                                <p:cTn id="54" presetID="2" presetClass="entr" presetSubtype="2"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additive="base">
                                        <p:cTn id="56" dur="500" fill="hold"/>
                                        <p:tgtEl>
                                          <p:spTgt spid="13"/>
                                        </p:tgtEl>
                                        <p:attrNameLst>
                                          <p:attrName>ppt_x</p:attrName>
                                        </p:attrNameLst>
                                      </p:cBhvr>
                                      <p:tavLst>
                                        <p:tav tm="0">
                                          <p:val>
                                            <p:strVal val="1+#ppt_w/2"/>
                                          </p:val>
                                        </p:tav>
                                        <p:tav tm="100000">
                                          <p:val>
                                            <p:strVal val="#ppt_x"/>
                                          </p:val>
                                        </p:tav>
                                      </p:tavLst>
                                    </p:anim>
                                    <p:anim calcmode="lin" valueType="num">
                                      <p:cBhvr additive="base">
                                        <p:cTn id="57"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9" grpId="0"/>
      <p:bldP spid="11"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723549" cy="461665"/>
          </a:xfrm>
          <a:prstGeom prst="rect">
            <a:avLst/>
          </a:prstGeom>
        </p:spPr>
        <p:txBody>
          <a:bodyPr wrap="none">
            <a:spAutoFit/>
          </a:bodyPr>
          <a:lstStyle/>
          <a:p>
            <a:r>
              <a:rPr lang="zh-CN" altLang="zh-CN" sz="2400" b="1" dirty="0"/>
              <a:t>数据库准备</a:t>
            </a:r>
          </a:p>
        </p:txBody>
      </p:sp>
      <p:sp>
        <p:nvSpPr>
          <p:cNvPr id="3" name="TextBox 2"/>
          <p:cNvSpPr txBox="1"/>
          <p:nvPr/>
        </p:nvSpPr>
        <p:spPr>
          <a:xfrm>
            <a:off x="914400" y="1045029"/>
            <a:ext cx="10105901" cy="2794483"/>
          </a:xfrm>
          <a:prstGeom prst="rect">
            <a:avLst/>
          </a:prstGeom>
          <a:noFill/>
        </p:spPr>
        <p:txBody>
          <a:bodyPr wrap="square" rtlCol="0">
            <a:spAutoFit/>
          </a:bodyPr>
          <a:lstStyle/>
          <a:p>
            <a:pPr indent="450850">
              <a:lnSpc>
                <a:spcPct val="150000"/>
              </a:lnSpc>
            </a:pPr>
            <a:r>
              <a:rPr lang="en-US" altLang="zh-CN" b="1" dirty="0"/>
              <a:t>1</a:t>
            </a:r>
            <a:r>
              <a:rPr lang="zh-CN" altLang="zh-CN" b="1" dirty="0"/>
              <a:t>．创建数据库</a:t>
            </a:r>
          </a:p>
          <a:p>
            <a:pPr indent="450850">
              <a:lnSpc>
                <a:spcPct val="150000"/>
              </a:lnSpc>
            </a:pPr>
            <a:r>
              <a:rPr lang="zh-CN" altLang="zh-CN" dirty="0"/>
              <a:t>在</a:t>
            </a:r>
            <a:r>
              <a:rPr lang="en-US" altLang="zh-CN" dirty="0"/>
              <a:t>MySQL</a:t>
            </a:r>
            <a:r>
              <a:rPr lang="zh-CN" altLang="zh-CN" dirty="0"/>
              <a:t>中创建数据库，名称为</a:t>
            </a:r>
            <a:r>
              <a:rPr lang="en-US" altLang="zh-CN" dirty="0" err="1"/>
              <a:t>emarket</a:t>
            </a:r>
            <a:r>
              <a:rPr lang="zh-CN" altLang="zh-CN" dirty="0"/>
              <a:t>，其中建立</a:t>
            </a:r>
            <a:r>
              <a:rPr lang="en-US" altLang="zh-CN" dirty="0"/>
              <a:t>5</a:t>
            </a:r>
            <a:r>
              <a:rPr lang="zh-CN" altLang="zh-CN" dirty="0"/>
              <a:t>个表，分别为</a:t>
            </a:r>
            <a:r>
              <a:rPr lang="en-US" altLang="zh-CN" dirty="0"/>
              <a:t>category</a:t>
            </a:r>
            <a:r>
              <a:rPr lang="zh-CN" altLang="zh-CN" dirty="0"/>
              <a:t>表（商品类别表）、</a:t>
            </a:r>
            <a:r>
              <a:rPr lang="en-US" altLang="zh-CN" dirty="0"/>
              <a:t>commodity</a:t>
            </a:r>
            <a:r>
              <a:rPr lang="zh-CN" altLang="zh-CN" dirty="0"/>
              <a:t>表（商品表）、</a:t>
            </a:r>
            <a:r>
              <a:rPr lang="en-US" altLang="zh-CN" dirty="0"/>
              <a:t>member</a:t>
            </a:r>
            <a:r>
              <a:rPr lang="zh-CN" altLang="zh-CN" dirty="0"/>
              <a:t>表（会员表）、</a:t>
            </a:r>
            <a:r>
              <a:rPr lang="en-US" altLang="zh-CN" dirty="0"/>
              <a:t>orders</a:t>
            </a:r>
            <a:r>
              <a:rPr lang="zh-CN" altLang="zh-CN" dirty="0"/>
              <a:t>表（订单表）和</a:t>
            </a:r>
            <a:r>
              <a:rPr lang="en-US" altLang="zh-CN" dirty="0" err="1"/>
              <a:t>orderitems</a:t>
            </a:r>
            <a:r>
              <a:rPr lang="zh-CN" altLang="zh-CN" dirty="0"/>
              <a:t>表（订单项表）。</a:t>
            </a:r>
          </a:p>
          <a:p>
            <a:pPr indent="450850">
              <a:lnSpc>
                <a:spcPct val="150000"/>
              </a:lnSpc>
            </a:pPr>
            <a:r>
              <a:rPr lang="en-US" altLang="zh-CN" b="1" dirty="0"/>
              <a:t>2</a:t>
            </a:r>
            <a:r>
              <a:rPr lang="zh-CN" altLang="zh-CN" b="1" dirty="0"/>
              <a:t>．设计表</a:t>
            </a:r>
          </a:p>
          <a:p>
            <a:pPr indent="450850">
              <a:lnSpc>
                <a:spcPct val="150000"/>
              </a:lnSpc>
            </a:pPr>
            <a:r>
              <a:rPr lang="zh-CN" altLang="zh-CN" dirty="0"/>
              <a:t>（</a:t>
            </a:r>
            <a:r>
              <a:rPr lang="en-US" altLang="zh-CN" dirty="0"/>
              <a:t>1</a:t>
            </a:r>
            <a:r>
              <a:rPr lang="zh-CN" altLang="zh-CN" dirty="0"/>
              <a:t>）表结构设计</a:t>
            </a:r>
          </a:p>
          <a:p>
            <a:pPr indent="450850">
              <a:lnSpc>
                <a:spcPct val="150000"/>
              </a:lnSpc>
            </a:pPr>
            <a:r>
              <a:rPr lang="zh-CN" altLang="zh-CN" dirty="0"/>
              <a:t>对以上建好的各表设计其表结构字段属性如下。</a:t>
            </a:r>
          </a:p>
          <a:p>
            <a:pPr indent="450850">
              <a:lnSpc>
                <a:spcPct val="150000"/>
              </a:lnSpc>
            </a:pPr>
            <a:r>
              <a:rPr lang="en-US" altLang="zh-CN" dirty="0"/>
              <a:t>category</a:t>
            </a:r>
            <a:r>
              <a:rPr lang="zh-CN" altLang="zh-CN" dirty="0"/>
              <a:t>表设计见表</a:t>
            </a:r>
            <a:r>
              <a:rPr lang="en-US" altLang="zh-CN" dirty="0"/>
              <a:t>17.1</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3313788747"/>
              </p:ext>
            </p:extLst>
          </p:nvPr>
        </p:nvGraphicFramePr>
        <p:xfrm>
          <a:off x="1496656" y="3875137"/>
          <a:ext cx="8941388" cy="1141131"/>
        </p:xfrm>
        <a:graphic>
          <a:graphicData uri="http://schemas.openxmlformats.org/drawingml/2006/table">
            <a:tbl>
              <a:tblPr firstRow="1" firstCol="1" bandRow="1"/>
              <a:tblGrid>
                <a:gridCol w="1500365"/>
                <a:gridCol w="1064025"/>
                <a:gridCol w="1064025"/>
                <a:gridCol w="1698864"/>
                <a:gridCol w="3614109"/>
              </a:tblGrid>
              <a:tr h="380377">
                <a:tc>
                  <a:txBody>
                    <a:bodyPr/>
                    <a:lstStyle/>
                    <a:p>
                      <a:pPr indent="266700" algn="ctr">
                        <a:lnSpc>
                          <a:spcPts val="1400"/>
                        </a:lnSpc>
                        <a:spcAft>
                          <a:spcPts val="0"/>
                        </a:spcAft>
                      </a:pPr>
                      <a:r>
                        <a:rPr lang="zh-CN" sz="1400" kern="100">
                          <a:effectLst/>
                          <a:latin typeface="Times New Roman"/>
                          <a:ea typeface="黑体"/>
                          <a:cs typeface="宋体"/>
                        </a:rPr>
                        <a:t>列</a:t>
                      </a:r>
                      <a:r>
                        <a:rPr lang="en-US" sz="1400" kern="100">
                          <a:effectLst/>
                          <a:latin typeface="Times New Roman"/>
                          <a:ea typeface="黑体"/>
                          <a:cs typeface="宋体"/>
                        </a:rPr>
                        <a:t>    </a:t>
                      </a:r>
                      <a:r>
                        <a:rPr lang="zh-CN" sz="1400" kern="100">
                          <a:effectLst/>
                          <a:latin typeface="Times New Roman"/>
                          <a:ea typeface="黑体"/>
                          <a:cs typeface="宋体"/>
                        </a:rPr>
                        <a:t>名</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类</a:t>
                      </a:r>
                      <a:r>
                        <a:rPr lang="en-US" sz="1400" kern="100">
                          <a:effectLst/>
                          <a:latin typeface="Times New Roman"/>
                          <a:ea typeface="黑体"/>
                          <a:cs typeface="宋体"/>
                        </a:rPr>
                        <a:t>    </a:t>
                      </a:r>
                      <a:r>
                        <a:rPr lang="zh-CN" sz="1400" kern="100">
                          <a:effectLst/>
                          <a:latin typeface="Times New Roman"/>
                          <a:ea typeface="黑体"/>
                          <a:cs typeface="宋体"/>
                        </a:rPr>
                        <a:t>型</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长</a:t>
                      </a:r>
                      <a:r>
                        <a:rPr lang="en-US" sz="1400" kern="100">
                          <a:effectLst/>
                          <a:latin typeface="Times New Roman"/>
                          <a:ea typeface="黑体"/>
                          <a:cs typeface="宋体"/>
                        </a:rPr>
                        <a:t>    </a:t>
                      </a:r>
                      <a:r>
                        <a:rPr lang="zh-CN" sz="1400" kern="100">
                          <a:effectLst/>
                          <a:latin typeface="Times New Roman"/>
                          <a:ea typeface="黑体"/>
                          <a:cs typeface="宋体"/>
                        </a:rPr>
                        <a:t>度</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允 许 空 值</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说</a:t>
                      </a:r>
                      <a:r>
                        <a:rPr lang="en-US" sz="1400" kern="100">
                          <a:effectLst/>
                          <a:latin typeface="Times New Roman"/>
                          <a:ea typeface="黑体"/>
                          <a:cs typeface="宋体"/>
                        </a:rPr>
                        <a:t>    </a:t>
                      </a:r>
                      <a:r>
                        <a:rPr lang="zh-CN" sz="1400" kern="100">
                          <a:effectLst/>
                          <a:latin typeface="Times New Roman"/>
                          <a:ea typeface="黑体"/>
                          <a:cs typeface="宋体"/>
                        </a:rPr>
                        <a:t>明</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80377">
                <a:tc>
                  <a:txBody>
                    <a:bodyPr/>
                    <a:lstStyle/>
                    <a:p>
                      <a:pPr indent="266700" algn="just">
                        <a:lnSpc>
                          <a:spcPts val="1400"/>
                        </a:lnSpc>
                        <a:spcAft>
                          <a:spcPts val="0"/>
                        </a:spcAft>
                      </a:pPr>
                      <a:r>
                        <a:rPr lang="en-US" sz="1400" kern="100">
                          <a:effectLst/>
                          <a:latin typeface="Times New Roman"/>
                          <a:ea typeface="宋体"/>
                          <a:cs typeface="宋体"/>
                        </a:rPr>
                        <a:t>CategoryID</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int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6</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cs typeface="宋体"/>
                        </a:rPr>
                        <a:t>商品类别编号，主键，自动递增</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0377">
                <a:tc>
                  <a:txBody>
                    <a:bodyPr/>
                    <a:lstStyle/>
                    <a:p>
                      <a:pPr indent="266700" algn="just">
                        <a:lnSpc>
                          <a:spcPts val="1400"/>
                        </a:lnSpc>
                        <a:spcAft>
                          <a:spcPts val="0"/>
                        </a:spcAft>
                      </a:pPr>
                      <a:r>
                        <a:rPr lang="en-US" sz="1400" kern="100">
                          <a:effectLst/>
                          <a:latin typeface="Times New Roman"/>
                          <a:ea typeface="宋体"/>
                          <a:cs typeface="宋体"/>
                        </a:rPr>
                        <a:t>Name</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char</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16</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dirty="0">
                          <a:effectLst/>
                          <a:latin typeface="Times New Roman"/>
                          <a:ea typeface="宋体"/>
                          <a:cs typeface="宋体"/>
                        </a:rPr>
                        <a:t>商品类别名称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2831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723549" cy="461665"/>
          </a:xfrm>
          <a:prstGeom prst="rect">
            <a:avLst/>
          </a:prstGeom>
        </p:spPr>
        <p:txBody>
          <a:bodyPr wrap="none">
            <a:spAutoFit/>
          </a:bodyPr>
          <a:lstStyle/>
          <a:p>
            <a:r>
              <a:rPr lang="zh-CN" altLang="zh-CN" sz="2400" b="1" dirty="0"/>
              <a:t>数据库准备</a:t>
            </a:r>
          </a:p>
        </p:txBody>
      </p:sp>
      <p:sp>
        <p:nvSpPr>
          <p:cNvPr id="3" name="矩形 2"/>
          <p:cNvSpPr/>
          <p:nvPr/>
        </p:nvSpPr>
        <p:spPr>
          <a:xfrm>
            <a:off x="1044934" y="993924"/>
            <a:ext cx="3042500" cy="369332"/>
          </a:xfrm>
          <a:prstGeom prst="rect">
            <a:avLst/>
          </a:prstGeom>
        </p:spPr>
        <p:txBody>
          <a:bodyPr wrap="none">
            <a:spAutoFit/>
          </a:bodyPr>
          <a:lstStyle/>
          <a:p>
            <a:r>
              <a:rPr lang="en-US" altLang="zh-CN" sz="1800" dirty="0"/>
              <a:t>commodity</a:t>
            </a:r>
            <a:r>
              <a:rPr lang="zh-CN" altLang="zh-CN" sz="1800" dirty="0"/>
              <a:t>表设计见表</a:t>
            </a:r>
            <a:r>
              <a:rPr lang="en-US" altLang="zh-CN" sz="1800" dirty="0"/>
              <a:t>17.2</a:t>
            </a:r>
            <a:r>
              <a:rPr lang="zh-CN" altLang="zh-CN" sz="1800" dirty="0"/>
              <a:t>。</a:t>
            </a:r>
          </a:p>
        </p:txBody>
      </p:sp>
      <p:graphicFrame>
        <p:nvGraphicFramePr>
          <p:cNvPr id="5" name="表格 4"/>
          <p:cNvGraphicFramePr>
            <a:graphicFrameLocks noGrp="1"/>
          </p:cNvGraphicFramePr>
          <p:nvPr>
            <p:extLst>
              <p:ext uri="{D42A27DB-BD31-4B8C-83A1-F6EECF244321}">
                <p14:modId xmlns:p14="http://schemas.microsoft.com/office/powerpoint/2010/main" val="3309242284"/>
              </p:ext>
            </p:extLst>
          </p:nvPr>
        </p:nvGraphicFramePr>
        <p:xfrm>
          <a:off x="1274230" y="1522408"/>
          <a:ext cx="9377935" cy="2800208"/>
        </p:xfrm>
        <a:graphic>
          <a:graphicData uri="http://schemas.openxmlformats.org/drawingml/2006/table">
            <a:tbl>
              <a:tblPr firstRow="1" firstCol="1" bandRow="1"/>
              <a:tblGrid>
                <a:gridCol w="1779932"/>
                <a:gridCol w="1061583"/>
                <a:gridCol w="1693655"/>
                <a:gridCol w="1482049"/>
                <a:gridCol w="3360716"/>
              </a:tblGrid>
              <a:tr h="350026">
                <a:tc>
                  <a:txBody>
                    <a:bodyPr/>
                    <a:lstStyle/>
                    <a:p>
                      <a:pPr indent="266700" algn="ctr">
                        <a:lnSpc>
                          <a:spcPts val="1400"/>
                        </a:lnSpc>
                        <a:spcAft>
                          <a:spcPts val="0"/>
                        </a:spcAft>
                      </a:pPr>
                      <a:r>
                        <a:rPr lang="zh-CN" sz="1400" kern="100">
                          <a:effectLst/>
                          <a:latin typeface="Times New Roman"/>
                          <a:ea typeface="黑体"/>
                          <a:cs typeface="宋体"/>
                        </a:rPr>
                        <a:t>列 </a:t>
                      </a:r>
                      <a:r>
                        <a:rPr lang="en-US" sz="1400" kern="100">
                          <a:effectLst/>
                          <a:latin typeface="Times New Roman"/>
                          <a:ea typeface="黑体"/>
                          <a:cs typeface="宋体"/>
                        </a:rPr>
                        <a:t>   </a:t>
                      </a:r>
                      <a:r>
                        <a:rPr lang="zh-CN" sz="1400" kern="100">
                          <a:effectLst/>
                          <a:latin typeface="Times New Roman"/>
                          <a:ea typeface="黑体"/>
                          <a:cs typeface="宋体"/>
                        </a:rPr>
                        <a:t>名</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类</a:t>
                      </a:r>
                      <a:r>
                        <a:rPr lang="en-US" sz="1400" kern="100">
                          <a:effectLst/>
                          <a:latin typeface="Times New Roman"/>
                          <a:ea typeface="黑体"/>
                          <a:cs typeface="宋体"/>
                        </a:rPr>
                        <a:t>    </a:t>
                      </a:r>
                      <a:r>
                        <a:rPr lang="zh-CN" sz="1400" kern="100">
                          <a:effectLst/>
                          <a:latin typeface="Times New Roman"/>
                          <a:ea typeface="黑体"/>
                          <a:cs typeface="宋体"/>
                        </a:rPr>
                        <a:t>型</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长 </a:t>
                      </a:r>
                      <a:r>
                        <a:rPr lang="en-US" sz="1400" kern="100">
                          <a:effectLst/>
                          <a:latin typeface="Times New Roman"/>
                          <a:ea typeface="黑体"/>
                          <a:cs typeface="宋体"/>
                        </a:rPr>
                        <a:t>   </a:t>
                      </a:r>
                      <a:r>
                        <a:rPr lang="zh-CN" sz="1400" kern="100">
                          <a:effectLst/>
                          <a:latin typeface="Times New Roman"/>
                          <a:ea typeface="黑体"/>
                          <a:cs typeface="宋体"/>
                        </a:rPr>
                        <a:t>度</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允 许 空 值</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说</a:t>
                      </a:r>
                      <a:r>
                        <a:rPr lang="en-US" sz="1400" kern="100">
                          <a:effectLst/>
                          <a:latin typeface="Times New Roman"/>
                          <a:ea typeface="黑体"/>
                          <a:cs typeface="宋体"/>
                        </a:rPr>
                        <a:t>    </a:t>
                      </a:r>
                      <a:r>
                        <a:rPr lang="zh-CN" sz="1400" kern="100">
                          <a:effectLst/>
                          <a:latin typeface="Times New Roman"/>
                          <a:ea typeface="黑体"/>
                          <a:cs typeface="宋体"/>
                        </a:rPr>
                        <a:t>明</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50026">
                <a:tc>
                  <a:txBody>
                    <a:bodyPr/>
                    <a:lstStyle/>
                    <a:p>
                      <a:pPr indent="266700" algn="just">
                        <a:lnSpc>
                          <a:spcPts val="1400"/>
                        </a:lnSpc>
                        <a:spcAft>
                          <a:spcPts val="0"/>
                        </a:spcAft>
                      </a:pPr>
                      <a:r>
                        <a:rPr lang="en-US" sz="1400" kern="100">
                          <a:effectLst/>
                          <a:latin typeface="Times New Roman"/>
                          <a:ea typeface="宋体"/>
                          <a:cs typeface="宋体"/>
                        </a:rPr>
                        <a:t>CommodityID</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int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6</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cs typeface="宋体"/>
                        </a:rPr>
                        <a:t>商品编号，主键，自动递增</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026">
                <a:tc>
                  <a:txBody>
                    <a:bodyPr/>
                    <a:lstStyle/>
                    <a:p>
                      <a:pPr indent="266700" algn="just">
                        <a:lnSpc>
                          <a:spcPts val="1400"/>
                        </a:lnSpc>
                        <a:spcAft>
                          <a:spcPts val="0"/>
                        </a:spcAft>
                      </a:pPr>
                      <a:r>
                        <a:rPr lang="en-US" sz="1400" kern="100">
                          <a:effectLst/>
                          <a:latin typeface="Times New Roman"/>
                          <a:ea typeface="宋体"/>
                          <a:cs typeface="宋体"/>
                        </a:rPr>
                        <a:t>CategoryID</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int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6</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cs typeface="宋体"/>
                        </a:rPr>
                        <a:t>商品类别编号</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026">
                <a:tc>
                  <a:txBody>
                    <a:bodyPr/>
                    <a:lstStyle/>
                    <a:p>
                      <a:pPr indent="266700" algn="just">
                        <a:lnSpc>
                          <a:spcPts val="1400"/>
                        </a:lnSpc>
                        <a:spcAft>
                          <a:spcPts val="0"/>
                        </a:spcAft>
                      </a:pPr>
                      <a:r>
                        <a:rPr lang="en-US" sz="1400" kern="100">
                          <a:effectLst/>
                          <a:latin typeface="Times New Roman"/>
                          <a:ea typeface="宋体"/>
                          <a:cs typeface="宋体"/>
                        </a:rPr>
                        <a:t>Name</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char</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32</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cs typeface="宋体"/>
                        </a:rPr>
                        <a:t>商品名称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026">
                <a:tc>
                  <a:txBody>
                    <a:bodyPr/>
                    <a:lstStyle/>
                    <a:p>
                      <a:pPr indent="266700" algn="just">
                        <a:lnSpc>
                          <a:spcPts val="1400"/>
                        </a:lnSpc>
                        <a:spcAft>
                          <a:spcPts val="0"/>
                        </a:spcAft>
                      </a:pPr>
                      <a:r>
                        <a:rPr lang="en-US" sz="1400" kern="100">
                          <a:effectLst/>
                          <a:latin typeface="Times New Roman"/>
                          <a:ea typeface="宋体"/>
                          <a:cs typeface="宋体"/>
                        </a:rPr>
                        <a:t>Picture</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blob</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默认</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是</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cs typeface="宋体"/>
                        </a:rPr>
                        <a:t>商品图片</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026">
                <a:tc>
                  <a:txBody>
                    <a:bodyPr/>
                    <a:lstStyle/>
                    <a:p>
                      <a:pPr indent="266700" algn="just">
                        <a:lnSpc>
                          <a:spcPts val="1400"/>
                        </a:lnSpc>
                        <a:spcAft>
                          <a:spcPts val="0"/>
                        </a:spcAft>
                      </a:pPr>
                      <a:r>
                        <a:rPr lang="en-US" sz="1400" kern="100">
                          <a:effectLst/>
                          <a:latin typeface="Times New Roman"/>
                          <a:ea typeface="宋体"/>
                          <a:cs typeface="宋体"/>
                        </a:rPr>
                        <a:t>InputPrice</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float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6</a:t>
                      </a:r>
                      <a:r>
                        <a:rPr lang="zh-CN" sz="1400" kern="100">
                          <a:effectLst/>
                          <a:latin typeface="Times New Roman"/>
                          <a:ea typeface="宋体"/>
                          <a:cs typeface="宋体"/>
                        </a:rPr>
                        <a:t>，</a:t>
                      </a:r>
                      <a:r>
                        <a:rPr lang="en-US" sz="1400" kern="100">
                          <a:effectLst/>
                          <a:latin typeface="Times New Roman"/>
                          <a:ea typeface="宋体"/>
                          <a:cs typeface="宋体"/>
                        </a:rPr>
                        <a:t>2</a:t>
                      </a:r>
                      <a:r>
                        <a:rPr lang="zh-CN" sz="1400" kern="100">
                          <a:effectLst/>
                          <a:latin typeface="Times New Roman"/>
                          <a:ea typeface="宋体"/>
                          <a:cs typeface="宋体"/>
                        </a:rPr>
                        <a:t>位小数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cs typeface="宋体"/>
                        </a:rPr>
                        <a:t>商品购入价格（进价）</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026">
                <a:tc>
                  <a:txBody>
                    <a:bodyPr/>
                    <a:lstStyle/>
                    <a:p>
                      <a:pPr indent="266700" algn="just">
                        <a:lnSpc>
                          <a:spcPts val="1400"/>
                        </a:lnSpc>
                        <a:spcAft>
                          <a:spcPts val="0"/>
                        </a:spcAft>
                      </a:pPr>
                      <a:r>
                        <a:rPr lang="en-US" sz="1400" kern="100">
                          <a:effectLst/>
                          <a:latin typeface="Times New Roman"/>
                          <a:ea typeface="宋体"/>
                          <a:cs typeface="宋体"/>
                        </a:rPr>
                        <a:t>OutputPrice</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float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6</a:t>
                      </a:r>
                      <a:r>
                        <a:rPr lang="zh-CN" sz="1400" kern="100">
                          <a:effectLst/>
                          <a:latin typeface="Times New Roman"/>
                          <a:ea typeface="宋体"/>
                          <a:cs typeface="宋体"/>
                        </a:rPr>
                        <a:t>，</a:t>
                      </a:r>
                      <a:r>
                        <a:rPr lang="en-US" sz="1400" kern="100">
                          <a:effectLst/>
                          <a:latin typeface="Times New Roman"/>
                          <a:ea typeface="宋体"/>
                          <a:cs typeface="宋体"/>
                        </a:rPr>
                        <a:t>2</a:t>
                      </a:r>
                      <a:r>
                        <a:rPr lang="zh-CN" sz="1400" kern="100">
                          <a:effectLst/>
                          <a:latin typeface="Times New Roman"/>
                          <a:ea typeface="宋体"/>
                          <a:cs typeface="宋体"/>
                        </a:rPr>
                        <a:t>位小数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cs typeface="宋体"/>
                        </a:rPr>
                        <a:t>商品售出价格（单价）</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026">
                <a:tc>
                  <a:txBody>
                    <a:bodyPr/>
                    <a:lstStyle/>
                    <a:p>
                      <a:pPr indent="266700" algn="just">
                        <a:lnSpc>
                          <a:spcPts val="1400"/>
                        </a:lnSpc>
                        <a:spcAft>
                          <a:spcPts val="0"/>
                        </a:spcAft>
                      </a:pPr>
                      <a:r>
                        <a:rPr lang="en-US" sz="1400" kern="100">
                          <a:effectLst/>
                          <a:latin typeface="Times New Roman"/>
                          <a:ea typeface="宋体"/>
                          <a:cs typeface="宋体"/>
                        </a:rPr>
                        <a:t>Amount</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int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6</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dirty="0">
                          <a:effectLst/>
                          <a:latin typeface="Times New Roman"/>
                          <a:ea typeface="宋体"/>
                          <a:cs typeface="宋体"/>
                        </a:rPr>
                        <a:t>商品库存量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85917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723549" cy="461665"/>
          </a:xfrm>
          <a:prstGeom prst="rect">
            <a:avLst/>
          </a:prstGeom>
        </p:spPr>
        <p:txBody>
          <a:bodyPr wrap="none">
            <a:spAutoFit/>
          </a:bodyPr>
          <a:lstStyle/>
          <a:p>
            <a:r>
              <a:rPr lang="zh-CN" altLang="zh-CN" sz="2400" b="1" dirty="0"/>
              <a:t>数据库准备</a:t>
            </a:r>
          </a:p>
        </p:txBody>
      </p:sp>
      <p:sp>
        <p:nvSpPr>
          <p:cNvPr id="3" name="矩形 2"/>
          <p:cNvSpPr/>
          <p:nvPr/>
        </p:nvSpPr>
        <p:spPr>
          <a:xfrm>
            <a:off x="1044934" y="970173"/>
            <a:ext cx="2779928" cy="369332"/>
          </a:xfrm>
          <a:prstGeom prst="rect">
            <a:avLst/>
          </a:prstGeom>
        </p:spPr>
        <p:txBody>
          <a:bodyPr wrap="none">
            <a:spAutoFit/>
          </a:bodyPr>
          <a:lstStyle/>
          <a:p>
            <a:r>
              <a:rPr lang="en-US" altLang="zh-CN" sz="1800" dirty="0"/>
              <a:t>member</a:t>
            </a:r>
            <a:r>
              <a:rPr lang="zh-CN" altLang="zh-CN" sz="1800" dirty="0"/>
              <a:t>表设计见表</a:t>
            </a:r>
            <a:r>
              <a:rPr lang="en-US" altLang="zh-CN" sz="1800" dirty="0"/>
              <a:t>17.3</a:t>
            </a:r>
            <a:r>
              <a:rPr lang="zh-CN" altLang="zh-CN" sz="1800" dirty="0"/>
              <a:t>。</a:t>
            </a:r>
          </a:p>
        </p:txBody>
      </p:sp>
      <p:graphicFrame>
        <p:nvGraphicFramePr>
          <p:cNvPr id="4" name="表格 3"/>
          <p:cNvGraphicFramePr>
            <a:graphicFrameLocks noGrp="1"/>
          </p:cNvGraphicFramePr>
          <p:nvPr>
            <p:extLst>
              <p:ext uri="{D42A27DB-BD31-4B8C-83A1-F6EECF244321}">
                <p14:modId xmlns:p14="http://schemas.microsoft.com/office/powerpoint/2010/main" val="3099904340"/>
              </p:ext>
            </p:extLst>
          </p:nvPr>
        </p:nvGraphicFramePr>
        <p:xfrm>
          <a:off x="1279354" y="1436913"/>
          <a:ext cx="9135305" cy="2671949"/>
        </p:xfrm>
        <a:graphic>
          <a:graphicData uri="http://schemas.openxmlformats.org/drawingml/2006/table">
            <a:tbl>
              <a:tblPr firstRow="1" firstCol="1" bandRow="1"/>
              <a:tblGrid>
                <a:gridCol w="1578897"/>
                <a:gridCol w="1030668"/>
                <a:gridCol w="1030668"/>
                <a:gridCol w="1646512"/>
                <a:gridCol w="3848560"/>
              </a:tblGrid>
              <a:tr h="284821">
                <a:tc>
                  <a:txBody>
                    <a:bodyPr/>
                    <a:lstStyle/>
                    <a:p>
                      <a:pPr indent="266700" algn="ctr">
                        <a:lnSpc>
                          <a:spcPts val="1400"/>
                        </a:lnSpc>
                        <a:spcAft>
                          <a:spcPts val="0"/>
                        </a:spcAft>
                      </a:pPr>
                      <a:r>
                        <a:rPr lang="zh-CN" sz="1400" kern="100">
                          <a:effectLst/>
                          <a:latin typeface="Times New Roman"/>
                          <a:ea typeface="黑体"/>
                          <a:cs typeface="宋体"/>
                        </a:rPr>
                        <a:t>列 </a:t>
                      </a:r>
                      <a:r>
                        <a:rPr lang="en-US" sz="1400" kern="100">
                          <a:effectLst/>
                          <a:latin typeface="Times New Roman"/>
                          <a:ea typeface="黑体"/>
                          <a:cs typeface="宋体"/>
                        </a:rPr>
                        <a:t>   </a:t>
                      </a:r>
                      <a:r>
                        <a:rPr lang="zh-CN" sz="1400" kern="100">
                          <a:effectLst/>
                          <a:latin typeface="Times New Roman"/>
                          <a:ea typeface="黑体"/>
                          <a:cs typeface="宋体"/>
                        </a:rPr>
                        <a:t>名</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类</a:t>
                      </a:r>
                      <a:r>
                        <a:rPr lang="en-US" sz="1400" kern="100">
                          <a:effectLst/>
                          <a:latin typeface="Times New Roman"/>
                          <a:ea typeface="黑体"/>
                          <a:cs typeface="宋体"/>
                        </a:rPr>
                        <a:t>    </a:t>
                      </a:r>
                      <a:r>
                        <a:rPr lang="zh-CN" sz="1400" kern="100">
                          <a:effectLst/>
                          <a:latin typeface="Times New Roman"/>
                          <a:ea typeface="黑体"/>
                          <a:cs typeface="宋体"/>
                        </a:rPr>
                        <a:t>型</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长</a:t>
                      </a:r>
                      <a:r>
                        <a:rPr lang="en-US" sz="1400" kern="100">
                          <a:effectLst/>
                          <a:latin typeface="Times New Roman"/>
                          <a:ea typeface="黑体"/>
                          <a:cs typeface="宋体"/>
                        </a:rPr>
                        <a:t>    </a:t>
                      </a:r>
                      <a:r>
                        <a:rPr lang="zh-CN" sz="1400" kern="100">
                          <a:effectLst/>
                          <a:latin typeface="Times New Roman"/>
                          <a:ea typeface="黑体"/>
                          <a:cs typeface="宋体"/>
                        </a:rPr>
                        <a:t>度</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允 许 空 值</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说</a:t>
                      </a:r>
                      <a:r>
                        <a:rPr lang="en-US" sz="1400" kern="100">
                          <a:effectLst/>
                          <a:latin typeface="Times New Roman"/>
                          <a:ea typeface="黑体"/>
                          <a:cs typeface="宋体"/>
                        </a:rPr>
                        <a:t>    </a:t>
                      </a:r>
                      <a:r>
                        <a:rPr lang="zh-CN" sz="1400" kern="100">
                          <a:effectLst/>
                          <a:latin typeface="Times New Roman"/>
                          <a:ea typeface="黑体"/>
                          <a:cs typeface="宋体"/>
                        </a:rPr>
                        <a:t>明</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98391">
                <a:tc>
                  <a:txBody>
                    <a:bodyPr/>
                    <a:lstStyle/>
                    <a:p>
                      <a:pPr indent="266700" algn="just">
                        <a:lnSpc>
                          <a:spcPts val="1400"/>
                        </a:lnSpc>
                        <a:spcAft>
                          <a:spcPts val="0"/>
                        </a:spcAft>
                      </a:pPr>
                      <a:r>
                        <a:rPr lang="en-US" sz="1400" kern="100">
                          <a:effectLst/>
                          <a:latin typeface="Times New Roman"/>
                          <a:ea typeface="宋体"/>
                          <a:cs typeface="宋体"/>
                        </a:rPr>
                        <a:t>MemberID</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char</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16</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cs typeface="宋体"/>
                        </a:rPr>
                        <a:t>会员账号，主键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8391">
                <a:tc>
                  <a:txBody>
                    <a:bodyPr/>
                    <a:lstStyle/>
                    <a:p>
                      <a:pPr indent="266700" algn="just">
                        <a:lnSpc>
                          <a:spcPts val="1400"/>
                        </a:lnSpc>
                        <a:spcAft>
                          <a:spcPts val="0"/>
                        </a:spcAft>
                      </a:pPr>
                      <a:r>
                        <a:rPr lang="en-US" sz="1400" kern="100">
                          <a:effectLst/>
                          <a:latin typeface="Times New Roman"/>
                          <a:ea typeface="宋体"/>
                          <a:cs typeface="宋体"/>
                        </a:rPr>
                        <a:t>PassWord</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char</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50</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cs typeface="宋体"/>
                        </a:rPr>
                        <a:t>登录口令（以</a:t>
                      </a:r>
                      <a:r>
                        <a:rPr lang="en-US" sz="1400" kern="100">
                          <a:effectLst/>
                          <a:latin typeface="Times New Roman"/>
                          <a:ea typeface="宋体"/>
                          <a:cs typeface="宋体"/>
                        </a:rPr>
                        <a:t>MD5</a:t>
                      </a:r>
                      <a:r>
                        <a:rPr lang="zh-CN" sz="1400" kern="100">
                          <a:effectLst/>
                          <a:latin typeface="Times New Roman"/>
                          <a:ea typeface="宋体"/>
                          <a:cs typeface="宋体"/>
                        </a:rPr>
                        <a:t>加密存储）</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8391">
                <a:tc>
                  <a:txBody>
                    <a:bodyPr/>
                    <a:lstStyle/>
                    <a:p>
                      <a:pPr indent="266700" algn="just">
                        <a:lnSpc>
                          <a:spcPts val="1400"/>
                        </a:lnSpc>
                        <a:spcAft>
                          <a:spcPts val="0"/>
                        </a:spcAft>
                      </a:pPr>
                      <a:r>
                        <a:rPr lang="en-US" sz="1400" kern="100">
                          <a:effectLst/>
                          <a:latin typeface="Times New Roman"/>
                          <a:ea typeface="宋体"/>
                          <a:cs typeface="宋体"/>
                        </a:rPr>
                        <a:t>Name</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varchar</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32</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cs typeface="宋体"/>
                        </a:rPr>
                        <a:t>会员名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8391">
                <a:tc>
                  <a:txBody>
                    <a:bodyPr/>
                    <a:lstStyle/>
                    <a:p>
                      <a:pPr indent="266700" algn="just">
                        <a:lnSpc>
                          <a:spcPts val="1400"/>
                        </a:lnSpc>
                        <a:spcAft>
                          <a:spcPts val="0"/>
                        </a:spcAft>
                      </a:pPr>
                      <a:r>
                        <a:rPr lang="en-US" sz="1400" kern="100">
                          <a:effectLst/>
                          <a:latin typeface="Times New Roman"/>
                          <a:ea typeface="宋体"/>
                          <a:cs typeface="宋体"/>
                        </a:rPr>
                        <a:t>Sex</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bit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1</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cs typeface="宋体"/>
                        </a:rPr>
                        <a:t>性别：</a:t>
                      </a:r>
                      <a:r>
                        <a:rPr lang="en-US" sz="1400" kern="100">
                          <a:effectLst/>
                          <a:latin typeface="Times New Roman"/>
                          <a:ea typeface="宋体"/>
                          <a:cs typeface="宋体"/>
                        </a:rPr>
                        <a:t>1</a:t>
                      </a:r>
                      <a:r>
                        <a:rPr lang="zh-CN" sz="1400" kern="100">
                          <a:effectLst/>
                          <a:latin typeface="Times New Roman"/>
                          <a:ea typeface="宋体"/>
                          <a:cs typeface="宋体"/>
                        </a:rPr>
                        <a:t>表示男，</a:t>
                      </a:r>
                      <a:r>
                        <a:rPr lang="en-US" sz="1400" kern="100">
                          <a:effectLst/>
                          <a:latin typeface="Times New Roman"/>
                          <a:ea typeface="宋体"/>
                          <a:cs typeface="宋体"/>
                        </a:rPr>
                        <a:t>0</a:t>
                      </a:r>
                      <a:r>
                        <a:rPr lang="zh-CN" sz="1400" kern="100">
                          <a:effectLst/>
                          <a:latin typeface="Times New Roman"/>
                          <a:ea typeface="宋体"/>
                          <a:cs typeface="宋体"/>
                        </a:rPr>
                        <a:t>表示女，默认</a:t>
                      </a:r>
                      <a:r>
                        <a:rPr lang="en-US" sz="1400" kern="100">
                          <a:effectLst/>
                          <a:latin typeface="Times New Roman"/>
                          <a:ea typeface="宋体"/>
                          <a:cs typeface="宋体"/>
                        </a:rPr>
                        <a:t>1</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8391">
                <a:tc>
                  <a:txBody>
                    <a:bodyPr/>
                    <a:lstStyle/>
                    <a:p>
                      <a:pPr indent="266700" algn="just">
                        <a:lnSpc>
                          <a:spcPts val="1400"/>
                        </a:lnSpc>
                        <a:spcAft>
                          <a:spcPts val="0"/>
                        </a:spcAft>
                      </a:pPr>
                      <a:r>
                        <a:rPr lang="en-US" sz="1400" kern="100">
                          <a:effectLst/>
                          <a:latin typeface="Times New Roman"/>
                          <a:ea typeface="宋体"/>
                          <a:cs typeface="宋体"/>
                        </a:rPr>
                        <a:t>Email</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varchar</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32</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是</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cs typeface="宋体"/>
                        </a:rPr>
                        <a:t>电子邮箱</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8391">
                <a:tc>
                  <a:txBody>
                    <a:bodyPr/>
                    <a:lstStyle/>
                    <a:p>
                      <a:pPr indent="266700" algn="just">
                        <a:lnSpc>
                          <a:spcPts val="1400"/>
                        </a:lnSpc>
                        <a:spcAft>
                          <a:spcPts val="0"/>
                        </a:spcAft>
                      </a:pPr>
                      <a:r>
                        <a:rPr lang="en-US" sz="1400" kern="100">
                          <a:effectLst/>
                          <a:latin typeface="Times New Roman"/>
                          <a:ea typeface="宋体"/>
                          <a:cs typeface="宋体"/>
                        </a:rPr>
                        <a:t>Address</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varchar</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128</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是</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cs typeface="宋体"/>
                        </a:rPr>
                        <a:t>联系地址</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8391">
                <a:tc>
                  <a:txBody>
                    <a:bodyPr/>
                    <a:lstStyle/>
                    <a:p>
                      <a:pPr indent="266700" algn="just">
                        <a:lnSpc>
                          <a:spcPts val="1400"/>
                        </a:lnSpc>
                        <a:spcAft>
                          <a:spcPts val="0"/>
                        </a:spcAft>
                      </a:pPr>
                      <a:r>
                        <a:rPr lang="en-US" sz="1400" kern="100">
                          <a:effectLst/>
                          <a:latin typeface="Times New Roman"/>
                          <a:ea typeface="宋体"/>
                          <a:cs typeface="宋体"/>
                        </a:rPr>
                        <a:t>Phone</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char</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16</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是</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cs typeface="宋体"/>
                        </a:rPr>
                        <a:t>联系电话</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8391">
                <a:tc>
                  <a:txBody>
                    <a:bodyPr/>
                    <a:lstStyle/>
                    <a:p>
                      <a:pPr indent="266700" algn="just">
                        <a:lnSpc>
                          <a:spcPts val="1400"/>
                        </a:lnSpc>
                        <a:spcAft>
                          <a:spcPts val="0"/>
                        </a:spcAft>
                      </a:pPr>
                      <a:r>
                        <a:rPr lang="en-US" sz="1400" kern="100">
                          <a:effectLst/>
                          <a:latin typeface="Times New Roman"/>
                          <a:ea typeface="宋体"/>
                          <a:cs typeface="宋体"/>
                        </a:rPr>
                        <a:t>RegisterDate</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date</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默认</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dirty="0">
                          <a:effectLst/>
                          <a:latin typeface="Times New Roman"/>
                          <a:ea typeface="宋体"/>
                          <a:cs typeface="宋体"/>
                        </a:rPr>
                        <a:t>注册日期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296746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723549" cy="461665"/>
          </a:xfrm>
          <a:prstGeom prst="rect">
            <a:avLst/>
          </a:prstGeom>
        </p:spPr>
        <p:txBody>
          <a:bodyPr wrap="none">
            <a:spAutoFit/>
          </a:bodyPr>
          <a:lstStyle/>
          <a:p>
            <a:r>
              <a:rPr lang="zh-CN" altLang="zh-CN" sz="2400" b="1" dirty="0"/>
              <a:t>数据库准备</a:t>
            </a:r>
          </a:p>
        </p:txBody>
      </p:sp>
      <p:sp>
        <p:nvSpPr>
          <p:cNvPr id="3" name="矩形 2"/>
          <p:cNvSpPr/>
          <p:nvPr/>
        </p:nvSpPr>
        <p:spPr>
          <a:xfrm>
            <a:off x="1044934" y="1029550"/>
            <a:ext cx="2580450" cy="369332"/>
          </a:xfrm>
          <a:prstGeom prst="rect">
            <a:avLst/>
          </a:prstGeom>
        </p:spPr>
        <p:txBody>
          <a:bodyPr wrap="none">
            <a:spAutoFit/>
          </a:bodyPr>
          <a:lstStyle/>
          <a:p>
            <a:r>
              <a:rPr lang="en-US" altLang="zh-CN" sz="1800" dirty="0"/>
              <a:t>orders</a:t>
            </a:r>
            <a:r>
              <a:rPr lang="zh-CN" altLang="zh-CN" sz="1800" dirty="0"/>
              <a:t>表设计见表</a:t>
            </a:r>
            <a:r>
              <a:rPr lang="en-US" altLang="zh-CN" sz="1800" dirty="0"/>
              <a:t>17.4</a:t>
            </a:r>
            <a:r>
              <a:rPr lang="zh-CN" altLang="zh-CN" sz="1800" dirty="0"/>
              <a:t>。</a:t>
            </a:r>
          </a:p>
        </p:txBody>
      </p:sp>
      <p:graphicFrame>
        <p:nvGraphicFramePr>
          <p:cNvPr id="4" name="表格 3"/>
          <p:cNvGraphicFramePr>
            <a:graphicFrameLocks noGrp="1"/>
          </p:cNvGraphicFramePr>
          <p:nvPr>
            <p:extLst>
              <p:ext uri="{D42A27DB-BD31-4B8C-83A1-F6EECF244321}">
                <p14:modId xmlns:p14="http://schemas.microsoft.com/office/powerpoint/2010/main" val="2329845330"/>
              </p:ext>
            </p:extLst>
          </p:nvPr>
        </p:nvGraphicFramePr>
        <p:xfrm>
          <a:off x="1445003" y="1483014"/>
          <a:ext cx="9064659" cy="1652070"/>
        </p:xfrm>
        <a:graphic>
          <a:graphicData uri="http://schemas.openxmlformats.org/drawingml/2006/table">
            <a:tbl>
              <a:tblPr firstRow="1" firstCol="1" bandRow="1"/>
              <a:tblGrid>
                <a:gridCol w="1419810"/>
                <a:gridCol w="1167761"/>
                <a:gridCol w="1684550"/>
                <a:gridCol w="1684550"/>
                <a:gridCol w="3107988"/>
              </a:tblGrid>
              <a:tr h="275345">
                <a:tc>
                  <a:txBody>
                    <a:bodyPr/>
                    <a:lstStyle/>
                    <a:p>
                      <a:pPr indent="266700" algn="ctr">
                        <a:lnSpc>
                          <a:spcPts val="1400"/>
                        </a:lnSpc>
                        <a:spcAft>
                          <a:spcPts val="0"/>
                        </a:spcAft>
                      </a:pPr>
                      <a:r>
                        <a:rPr lang="zh-CN" sz="1400" kern="100">
                          <a:effectLst/>
                          <a:latin typeface="Times New Roman"/>
                          <a:ea typeface="黑体"/>
                          <a:cs typeface="宋体"/>
                        </a:rPr>
                        <a:t>列</a:t>
                      </a:r>
                      <a:r>
                        <a:rPr lang="en-US" sz="1400" kern="100">
                          <a:effectLst/>
                          <a:latin typeface="Times New Roman"/>
                          <a:ea typeface="黑体"/>
                          <a:cs typeface="宋体"/>
                        </a:rPr>
                        <a:t>    </a:t>
                      </a:r>
                      <a:r>
                        <a:rPr lang="zh-CN" sz="1400" kern="100">
                          <a:effectLst/>
                          <a:latin typeface="Times New Roman"/>
                          <a:ea typeface="黑体"/>
                          <a:cs typeface="宋体"/>
                        </a:rPr>
                        <a:t>名</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类</a:t>
                      </a:r>
                      <a:r>
                        <a:rPr lang="en-US" sz="1400" kern="100">
                          <a:effectLst/>
                          <a:latin typeface="Times New Roman"/>
                          <a:ea typeface="黑体"/>
                          <a:cs typeface="宋体"/>
                        </a:rPr>
                        <a:t>    </a:t>
                      </a:r>
                      <a:r>
                        <a:rPr lang="zh-CN" sz="1400" kern="100">
                          <a:effectLst/>
                          <a:latin typeface="Times New Roman"/>
                          <a:ea typeface="黑体"/>
                          <a:cs typeface="宋体"/>
                        </a:rPr>
                        <a:t>型</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长</a:t>
                      </a:r>
                      <a:r>
                        <a:rPr lang="en-US" sz="1400" kern="100">
                          <a:effectLst/>
                          <a:latin typeface="Times New Roman"/>
                          <a:ea typeface="黑体"/>
                          <a:cs typeface="宋体"/>
                        </a:rPr>
                        <a:t>    </a:t>
                      </a:r>
                      <a:r>
                        <a:rPr lang="zh-CN" sz="1400" kern="100">
                          <a:effectLst/>
                          <a:latin typeface="Times New Roman"/>
                          <a:ea typeface="黑体"/>
                          <a:cs typeface="宋体"/>
                        </a:rPr>
                        <a:t>度</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允 许 空 值</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说</a:t>
                      </a:r>
                      <a:r>
                        <a:rPr lang="en-US" sz="1400" kern="100">
                          <a:effectLst/>
                          <a:latin typeface="Times New Roman"/>
                          <a:ea typeface="黑体"/>
                          <a:cs typeface="宋体"/>
                        </a:rPr>
                        <a:t>    </a:t>
                      </a:r>
                      <a:r>
                        <a:rPr lang="zh-CN" sz="1400" kern="100">
                          <a:effectLst/>
                          <a:latin typeface="Times New Roman"/>
                          <a:ea typeface="黑体"/>
                          <a:cs typeface="宋体"/>
                        </a:rPr>
                        <a:t>明</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75345">
                <a:tc>
                  <a:txBody>
                    <a:bodyPr/>
                    <a:lstStyle/>
                    <a:p>
                      <a:pPr indent="266700" algn="just">
                        <a:lnSpc>
                          <a:spcPts val="1400"/>
                        </a:lnSpc>
                        <a:spcAft>
                          <a:spcPts val="0"/>
                        </a:spcAft>
                      </a:pPr>
                      <a:r>
                        <a:rPr lang="en-US" sz="1400" kern="100">
                          <a:effectLst/>
                          <a:latin typeface="Times New Roman"/>
                          <a:ea typeface="宋体"/>
                          <a:cs typeface="宋体"/>
                        </a:rPr>
                        <a:t>OrderID</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int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6</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cs typeface="宋体"/>
                        </a:rPr>
                        <a:t>订单编号，主键，自动递增</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345">
                <a:tc>
                  <a:txBody>
                    <a:bodyPr/>
                    <a:lstStyle/>
                    <a:p>
                      <a:pPr indent="266700" algn="just">
                        <a:lnSpc>
                          <a:spcPts val="1400"/>
                        </a:lnSpc>
                        <a:spcAft>
                          <a:spcPts val="0"/>
                        </a:spcAft>
                      </a:pPr>
                      <a:r>
                        <a:rPr lang="en-US" sz="1400" kern="100">
                          <a:effectLst/>
                          <a:latin typeface="Times New Roman"/>
                          <a:ea typeface="宋体"/>
                          <a:cs typeface="宋体"/>
                        </a:rPr>
                        <a:t>MemberID</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char</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16</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cs typeface="宋体"/>
                        </a:rPr>
                        <a:t>会员账号</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345">
                <a:tc>
                  <a:txBody>
                    <a:bodyPr/>
                    <a:lstStyle/>
                    <a:p>
                      <a:pPr indent="266700" algn="just">
                        <a:lnSpc>
                          <a:spcPts val="1400"/>
                        </a:lnSpc>
                        <a:spcAft>
                          <a:spcPts val="0"/>
                        </a:spcAft>
                      </a:pPr>
                      <a:r>
                        <a:rPr lang="en-US" sz="1400" kern="100">
                          <a:effectLst/>
                          <a:latin typeface="Times New Roman"/>
                          <a:ea typeface="宋体"/>
                          <a:cs typeface="宋体"/>
                        </a:rPr>
                        <a:t>PaySum</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float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6</a:t>
                      </a:r>
                      <a:r>
                        <a:rPr lang="zh-CN" sz="1400" kern="100">
                          <a:effectLst/>
                          <a:latin typeface="Times New Roman"/>
                          <a:ea typeface="宋体"/>
                          <a:cs typeface="宋体"/>
                        </a:rPr>
                        <a:t>，</a:t>
                      </a:r>
                      <a:r>
                        <a:rPr lang="en-US" sz="1400" kern="100">
                          <a:effectLst/>
                          <a:latin typeface="Times New Roman"/>
                          <a:ea typeface="宋体"/>
                          <a:cs typeface="宋体"/>
                        </a:rPr>
                        <a:t>2</a:t>
                      </a:r>
                      <a:r>
                        <a:rPr lang="zh-CN" sz="1400" kern="100">
                          <a:effectLst/>
                          <a:latin typeface="Times New Roman"/>
                          <a:ea typeface="宋体"/>
                          <a:cs typeface="宋体"/>
                        </a:rPr>
                        <a:t>位小数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是</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cs typeface="宋体"/>
                        </a:rPr>
                        <a:t>付款总金额</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345">
                <a:tc>
                  <a:txBody>
                    <a:bodyPr/>
                    <a:lstStyle/>
                    <a:p>
                      <a:pPr indent="266700" algn="just">
                        <a:lnSpc>
                          <a:spcPts val="1400"/>
                        </a:lnSpc>
                        <a:spcAft>
                          <a:spcPts val="0"/>
                        </a:spcAft>
                      </a:pPr>
                      <a:r>
                        <a:rPr lang="en-US" sz="1400" kern="100">
                          <a:effectLst/>
                          <a:latin typeface="Times New Roman"/>
                          <a:ea typeface="宋体"/>
                          <a:cs typeface="宋体"/>
                        </a:rPr>
                        <a:t>PayWay</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varchar</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32</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是</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cs typeface="宋体"/>
                        </a:rPr>
                        <a:t>付款方式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345">
                <a:tc>
                  <a:txBody>
                    <a:bodyPr/>
                    <a:lstStyle/>
                    <a:p>
                      <a:pPr indent="266700" algn="just">
                        <a:lnSpc>
                          <a:spcPts val="1400"/>
                        </a:lnSpc>
                        <a:spcAft>
                          <a:spcPts val="0"/>
                        </a:spcAft>
                      </a:pPr>
                      <a:r>
                        <a:rPr lang="en-US" sz="1400" kern="100">
                          <a:effectLst/>
                          <a:latin typeface="Times New Roman"/>
                          <a:ea typeface="宋体"/>
                          <a:cs typeface="宋体"/>
                        </a:rPr>
                        <a:t>OTime</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datetime</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默认</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是</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dirty="0">
                          <a:effectLst/>
                          <a:latin typeface="Times New Roman"/>
                          <a:ea typeface="宋体"/>
                          <a:cs typeface="宋体"/>
                        </a:rPr>
                        <a:t>下单日期时间</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1119596" y="3300670"/>
            <a:ext cx="3011530" cy="369332"/>
          </a:xfrm>
          <a:prstGeom prst="rect">
            <a:avLst/>
          </a:prstGeom>
        </p:spPr>
        <p:txBody>
          <a:bodyPr wrap="none">
            <a:spAutoFit/>
          </a:bodyPr>
          <a:lstStyle/>
          <a:p>
            <a:r>
              <a:rPr lang="en-US" altLang="zh-CN" sz="1800" dirty="0" err="1"/>
              <a:t>orderitems</a:t>
            </a:r>
            <a:r>
              <a:rPr lang="zh-CN" altLang="zh-CN" sz="1800" dirty="0"/>
              <a:t>表设计见表</a:t>
            </a:r>
            <a:r>
              <a:rPr lang="en-US" altLang="zh-CN" sz="1800" dirty="0"/>
              <a:t>17.5</a:t>
            </a:r>
            <a:r>
              <a:rPr lang="zh-CN" altLang="zh-CN" sz="1800" dirty="0"/>
              <a:t>。</a:t>
            </a:r>
          </a:p>
        </p:txBody>
      </p:sp>
      <p:graphicFrame>
        <p:nvGraphicFramePr>
          <p:cNvPr id="6" name="表格 5"/>
          <p:cNvGraphicFramePr>
            <a:graphicFrameLocks noGrp="1"/>
          </p:cNvGraphicFramePr>
          <p:nvPr>
            <p:extLst>
              <p:ext uri="{D42A27DB-BD31-4B8C-83A1-F6EECF244321}">
                <p14:modId xmlns:p14="http://schemas.microsoft.com/office/powerpoint/2010/main" val="1221909633"/>
              </p:ext>
            </p:extLst>
          </p:nvPr>
        </p:nvGraphicFramePr>
        <p:xfrm>
          <a:off x="1385626" y="3670002"/>
          <a:ext cx="9076535" cy="1828272"/>
        </p:xfrm>
        <a:graphic>
          <a:graphicData uri="http://schemas.openxmlformats.org/drawingml/2006/table">
            <a:tbl>
              <a:tblPr firstRow="1" firstCol="1" bandRow="1"/>
              <a:tblGrid>
                <a:gridCol w="1476327"/>
                <a:gridCol w="1097778"/>
                <a:gridCol w="1103707"/>
                <a:gridCol w="1388710"/>
                <a:gridCol w="4010013"/>
              </a:tblGrid>
              <a:tr h="304712">
                <a:tc>
                  <a:txBody>
                    <a:bodyPr/>
                    <a:lstStyle/>
                    <a:p>
                      <a:pPr indent="266700" algn="ctr">
                        <a:lnSpc>
                          <a:spcPts val="1400"/>
                        </a:lnSpc>
                        <a:spcAft>
                          <a:spcPts val="0"/>
                        </a:spcAft>
                      </a:pPr>
                      <a:r>
                        <a:rPr lang="zh-CN" sz="1400" kern="100">
                          <a:effectLst/>
                          <a:latin typeface="Times New Roman"/>
                          <a:ea typeface="黑体"/>
                          <a:cs typeface="宋体"/>
                        </a:rPr>
                        <a:t>列</a:t>
                      </a:r>
                      <a:r>
                        <a:rPr lang="en-US" sz="1400" kern="100">
                          <a:effectLst/>
                          <a:latin typeface="Times New Roman"/>
                          <a:ea typeface="黑体"/>
                          <a:cs typeface="宋体"/>
                        </a:rPr>
                        <a:t>    </a:t>
                      </a:r>
                      <a:r>
                        <a:rPr lang="zh-CN" sz="1400" kern="100">
                          <a:effectLst/>
                          <a:latin typeface="Times New Roman"/>
                          <a:ea typeface="黑体"/>
                          <a:cs typeface="宋体"/>
                        </a:rPr>
                        <a:t>名</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类</a:t>
                      </a:r>
                      <a:r>
                        <a:rPr lang="en-US" sz="1400" kern="100">
                          <a:effectLst/>
                          <a:latin typeface="Times New Roman"/>
                          <a:ea typeface="黑体"/>
                          <a:cs typeface="宋体"/>
                        </a:rPr>
                        <a:t>    </a:t>
                      </a:r>
                      <a:r>
                        <a:rPr lang="zh-CN" sz="1400" kern="100">
                          <a:effectLst/>
                          <a:latin typeface="Times New Roman"/>
                          <a:ea typeface="黑体"/>
                          <a:cs typeface="宋体"/>
                        </a:rPr>
                        <a:t>型</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长 </a:t>
                      </a:r>
                      <a:r>
                        <a:rPr lang="en-US" sz="1400" kern="100">
                          <a:effectLst/>
                          <a:latin typeface="Times New Roman"/>
                          <a:ea typeface="黑体"/>
                          <a:cs typeface="宋体"/>
                        </a:rPr>
                        <a:t>   </a:t>
                      </a:r>
                      <a:r>
                        <a:rPr lang="zh-CN" sz="1400" kern="100">
                          <a:effectLst/>
                          <a:latin typeface="Times New Roman"/>
                          <a:ea typeface="黑体"/>
                          <a:cs typeface="宋体"/>
                        </a:rPr>
                        <a:t>度</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允 许 空 值</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说</a:t>
                      </a:r>
                      <a:r>
                        <a:rPr lang="en-US" sz="1400" kern="100">
                          <a:effectLst/>
                          <a:latin typeface="Times New Roman"/>
                          <a:ea typeface="黑体"/>
                          <a:cs typeface="宋体"/>
                        </a:rPr>
                        <a:t>    </a:t>
                      </a:r>
                      <a:r>
                        <a:rPr lang="zh-CN" sz="1400" kern="100">
                          <a:effectLst/>
                          <a:latin typeface="Times New Roman"/>
                          <a:ea typeface="黑体"/>
                          <a:cs typeface="宋体"/>
                        </a:rPr>
                        <a:t>明</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04712">
                <a:tc>
                  <a:txBody>
                    <a:bodyPr/>
                    <a:lstStyle/>
                    <a:p>
                      <a:pPr indent="266700" algn="just">
                        <a:lnSpc>
                          <a:spcPts val="1400"/>
                        </a:lnSpc>
                        <a:spcAft>
                          <a:spcPts val="0"/>
                        </a:spcAft>
                      </a:pPr>
                      <a:r>
                        <a:rPr lang="en-US" sz="1400" kern="100">
                          <a:effectLst/>
                          <a:latin typeface="Times New Roman"/>
                          <a:ea typeface="宋体"/>
                          <a:cs typeface="宋体"/>
                        </a:rPr>
                        <a:t>OrderID</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int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6</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cs typeface="宋体"/>
                        </a:rPr>
                        <a:t>订单编号，主键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4712">
                <a:tc>
                  <a:txBody>
                    <a:bodyPr/>
                    <a:lstStyle/>
                    <a:p>
                      <a:pPr indent="266700" algn="just">
                        <a:lnSpc>
                          <a:spcPts val="1400"/>
                        </a:lnSpc>
                        <a:spcAft>
                          <a:spcPts val="0"/>
                        </a:spcAft>
                      </a:pPr>
                      <a:r>
                        <a:rPr lang="en-US" sz="1400" kern="100">
                          <a:effectLst/>
                          <a:latin typeface="Times New Roman"/>
                          <a:ea typeface="宋体"/>
                          <a:cs typeface="宋体"/>
                        </a:rPr>
                        <a:t>CommodityID</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int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6</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cs typeface="宋体"/>
                        </a:rPr>
                        <a:t>商品编号，主键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4712">
                <a:tc>
                  <a:txBody>
                    <a:bodyPr/>
                    <a:lstStyle/>
                    <a:p>
                      <a:pPr indent="266700" algn="just">
                        <a:lnSpc>
                          <a:spcPts val="1400"/>
                        </a:lnSpc>
                        <a:spcAft>
                          <a:spcPts val="0"/>
                        </a:spcAft>
                      </a:pPr>
                      <a:r>
                        <a:rPr lang="en-US" sz="1400" kern="100">
                          <a:effectLst/>
                          <a:latin typeface="Times New Roman"/>
                          <a:ea typeface="宋体"/>
                          <a:cs typeface="宋体"/>
                        </a:rPr>
                        <a:t>Count</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int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11</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cs typeface="宋体"/>
                        </a:rPr>
                        <a:t>数量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4712">
                <a:tc>
                  <a:txBody>
                    <a:bodyPr/>
                    <a:lstStyle/>
                    <a:p>
                      <a:pPr indent="266700" algn="just">
                        <a:lnSpc>
                          <a:spcPts val="1400"/>
                        </a:lnSpc>
                        <a:spcAft>
                          <a:spcPts val="0"/>
                        </a:spcAft>
                      </a:pPr>
                      <a:r>
                        <a:rPr lang="en-US" sz="1400" kern="100">
                          <a:effectLst/>
                          <a:latin typeface="Times New Roman"/>
                          <a:ea typeface="宋体"/>
                          <a:cs typeface="宋体"/>
                        </a:rPr>
                        <a:t>Affirm</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bit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1</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cs typeface="宋体"/>
                        </a:rPr>
                        <a:t>是否确认：</a:t>
                      </a:r>
                      <a:r>
                        <a:rPr lang="en-US" sz="1400" kern="100">
                          <a:effectLst/>
                          <a:latin typeface="Times New Roman"/>
                          <a:ea typeface="宋体"/>
                          <a:cs typeface="宋体"/>
                        </a:rPr>
                        <a:t>0</a:t>
                      </a:r>
                      <a:r>
                        <a:rPr lang="zh-CN" sz="1400" kern="100">
                          <a:effectLst/>
                          <a:latin typeface="Times New Roman"/>
                          <a:ea typeface="宋体"/>
                          <a:cs typeface="宋体"/>
                        </a:rPr>
                        <a:t>没有确认，</a:t>
                      </a:r>
                      <a:r>
                        <a:rPr lang="en-US" sz="1400" kern="100">
                          <a:effectLst/>
                          <a:latin typeface="Times New Roman"/>
                          <a:ea typeface="宋体"/>
                          <a:cs typeface="宋体"/>
                        </a:rPr>
                        <a:t>1</a:t>
                      </a:r>
                      <a:r>
                        <a:rPr lang="zh-CN" sz="1400" kern="100">
                          <a:effectLst/>
                          <a:latin typeface="Times New Roman"/>
                          <a:ea typeface="宋体"/>
                          <a:cs typeface="宋体"/>
                        </a:rPr>
                        <a:t>确认，默认</a:t>
                      </a:r>
                      <a:r>
                        <a:rPr lang="en-US" sz="1400" kern="100">
                          <a:effectLst/>
                          <a:latin typeface="Times New Roman"/>
                          <a:ea typeface="宋体"/>
                          <a:cs typeface="宋体"/>
                        </a:rPr>
                        <a:t>0</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4712">
                <a:tc>
                  <a:txBody>
                    <a:bodyPr/>
                    <a:lstStyle/>
                    <a:p>
                      <a:pPr indent="266700" algn="just">
                        <a:lnSpc>
                          <a:spcPts val="1400"/>
                        </a:lnSpc>
                        <a:spcAft>
                          <a:spcPts val="0"/>
                        </a:spcAft>
                      </a:pPr>
                      <a:r>
                        <a:rPr lang="en-US" sz="1400" kern="100">
                          <a:effectLst/>
                          <a:latin typeface="Times New Roman"/>
                          <a:ea typeface="宋体"/>
                          <a:cs typeface="宋体"/>
                        </a:rPr>
                        <a:t>SendGoods</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bit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en-US" sz="1400" kern="100">
                          <a:effectLst/>
                          <a:latin typeface="Times New Roman"/>
                          <a:ea typeface="宋体"/>
                          <a:cs typeface="宋体"/>
                        </a:rPr>
                        <a:t>1</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dirty="0">
                          <a:effectLst/>
                          <a:latin typeface="Times New Roman"/>
                          <a:ea typeface="宋体"/>
                          <a:cs typeface="宋体"/>
                        </a:rPr>
                        <a:t>是否发货：</a:t>
                      </a:r>
                      <a:r>
                        <a:rPr lang="en-US" sz="1400" kern="100" dirty="0">
                          <a:effectLst/>
                          <a:latin typeface="Times New Roman"/>
                          <a:ea typeface="宋体"/>
                          <a:cs typeface="宋体"/>
                        </a:rPr>
                        <a:t>0</a:t>
                      </a:r>
                      <a:r>
                        <a:rPr lang="zh-CN" sz="1400" kern="100" dirty="0">
                          <a:effectLst/>
                          <a:latin typeface="Times New Roman"/>
                          <a:ea typeface="宋体"/>
                          <a:cs typeface="宋体"/>
                        </a:rPr>
                        <a:t>没有发货，</a:t>
                      </a:r>
                      <a:r>
                        <a:rPr lang="en-US" sz="1400" kern="100" dirty="0">
                          <a:effectLst/>
                          <a:latin typeface="Times New Roman"/>
                          <a:ea typeface="宋体"/>
                          <a:cs typeface="宋体"/>
                        </a:rPr>
                        <a:t>1</a:t>
                      </a:r>
                      <a:r>
                        <a:rPr lang="zh-CN" sz="1400" kern="100" dirty="0">
                          <a:effectLst/>
                          <a:latin typeface="Times New Roman"/>
                          <a:ea typeface="宋体"/>
                          <a:cs typeface="宋体"/>
                        </a:rPr>
                        <a:t>发货，默认</a:t>
                      </a:r>
                      <a:r>
                        <a:rPr lang="en-US" sz="1400" kern="100" dirty="0">
                          <a:effectLst/>
                          <a:latin typeface="Times New Roman"/>
                          <a:ea typeface="宋体"/>
                          <a:cs typeface="宋体"/>
                        </a:rPr>
                        <a:t>0</a:t>
                      </a:r>
                      <a:endParaRPr lang="zh-CN" sz="1400" kern="100" dirty="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24125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723549" cy="461665"/>
          </a:xfrm>
          <a:prstGeom prst="rect">
            <a:avLst/>
          </a:prstGeom>
        </p:spPr>
        <p:txBody>
          <a:bodyPr wrap="none">
            <a:spAutoFit/>
          </a:bodyPr>
          <a:lstStyle/>
          <a:p>
            <a:r>
              <a:rPr lang="zh-CN" altLang="zh-CN" sz="2400" b="1" dirty="0"/>
              <a:t>数据库准备</a:t>
            </a:r>
          </a:p>
        </p:txBody>
      </p:sp>
      <p:sp>
        <p:nvSpPr>
          <p:cNvPr id="3" name="TextBox 2"/>
          <p:cNvSpPr txBox="1"/>
          <p:nvPr/>
        </p:nvSpPr>
        <p:spPr>
          <a:xfrm>
            <a:off x="807522" y="1045029"/>
            <a:ext cx="10319657" cy="1661993"/>
          </a:xfrm>
          <a:prstGeom prst="rect">
            <a:avLst/>
          </a:prstGeom>
          <a:noFill/>
        </p:spPr>
        <p:txBody>
          <a:bodyPr wrap="square" rtlCol="0">
            <a:spAutoFit/>
          </a:bodyPr>
          <a:lstStyle/>
          <a:p>
            <a:pPr indent="450850"/>
            <a:r>
              <a:rPr lang="zh-CN" altLang="zh-CN" dirty="0"/>
              <a:t>（</a:t>
            </a:r>
            <a:r>
              <a:rPr lang="en-US" altLang="zh-CN" dirty="0"/>
              <a:t>2</a:t>
            </a:r>
            <a:r>
              <a:rPr lang="zh-CN" altLang="zh-CN" dirty="0"/>
              <a:t>）外键关联</a:t>
            </a:r>
          </a:p>
          <a:p>
            <a:pPr indent="450850"/>
            <a:r>
              <a:rPr lang="zh-CN" altLang="zh-CN" dirty="0"/>
              <a:t>设计好表结构之后，为表之间建立外键关联。本例要在</a:t>
            </a:r>
            <a:r>
              <a:rPr lang="en-US" altLang="zh-CN" dirty="0"/>
              <a:t>commodity</a:t>
            </a:r>
            <a:r>
              <a:rPr lang="zh-CN" altLang="zh-CN" dirty="0"/>
              <a:t>、</a:t>
            </a:r>
            <a:r>
              <a:rPr lang="en-US" altLang="zh-CN" dirty="0"/>
              <a:t>orders</a:t>
            </a:r>
            <a:r>
              <a:rPr lang="zh-CN" altLang="zh-CN" dirty="0"/>
              <a:t>和</a:t>
            </a:r>
            <a:r>
              <a:rPr lang="en-US" altLang="zh-CN" dirty="0" err="1"/>
              <a:t>orderitems</a:t>
            </a:r>
            <a:r>
              <a:rPr lang="zh-CN" altLang="zh-CN" dirty="0"/>
              <a:t>表上建立</a:t>
            </a:r>
            <a:r>
              <a:rPr lang="en-US" altLang="zh-CN" dirty="0"/>
              <a:t>4</a:t>
            </a:r>
            <a:r>
              <a:rPr lang="zh-CN" altLang="zh-CN" dirty="0"/>
              <a:t>个外键关联。</a:t>
            </a:r>
          </a:p>
          <a:p>
            <a:pPr indent="450850"/>
            <a:r>
              <a:rPr lang="zh-CN" altLang="zh-CN" dirty="0"/>
              <a:t>① </a:t>
            </a:r>
            <a:r>
              <a:rPr lang="en-US" altLang="zh-CN" dirty="0"/>
              <a:t>commodity</a:t>
            </a:r>
            <a:r>
              <a:rPr lang="zh-CN" altLang="zh-CN" dirty="0"/>
              <a:t>表</a:t>
            </a:r>
          </a:p>
          <a:p>
            <a:pPr indent="450850"/>
            <a:r>
              <a:rPr lang="zh-CN" altLang="zh-CN" dirty="0"/>
              <a:t>外键</a:t>
            </a:r>
            <a:r>
              <a:rPr lang="en-US" altLang="zh-CN" dirty="0" err="1"/>
              <a:t>CategoryID</a:t>
            </a:r>
            <a:r>
              <a:rPr lang="zh-CN" altLang="zh-CN" dirty="0"/>
              <a:t>引用</a:t>
            </a:r>
            <a:r>
              <a:rPr lang="en-US" altLang="zh-CN" dirty="0"/>
              <a:t>category</a:t>
            </a:r>
            <a:r>
              <a:rPr lang="zh-CN" altLang="zh-CN" dirty="0"/>
              <a:t>表主键，在</a:t>
            </a:r>
            <a:r>
              <a:rPr lang="en-US" altLang="zh-CN" dirty="0" err="1"/>
              <a:t>Navicat</a:t>
            </a:r>
            <a:r>
              <a:rPr lang="en-US" altLang="zh-CN" dirty="0"/>
              <a:t> for MySQL</a:t>
            </a:r>
            <a:r>
              <a:rPr lang="zh-CN" altLang="zh-CN" dirty="0"/>
              <a:t>数据库可视化工具的</a:t>
            </a:r>
            <a:r>
              <a:rPr lang="en-US" altLang="zh-CN" dirty="0"/>
              <a:t>commodity</a:t>
            </a:r>
            <a:r>
              <a:rPr lang="zh-CN" altLang="zh-CN" dirty="0"/>
              <a:t>表设计窗口中选择“外键”选项卡，如图</a:t>
            </a:r>
            <a:r>
              <a:rPr lang="en-US" altLang="zh-CN" dirty="0"/>
              <a:t>17.5</a:t>
            </a:r>
            <a:r>
              <a:rPr lang="zh-CN" altLang="zh-CN" dirty="0"/>
              <a:t>所示设置即可</a:t>
            </a:r>
            <a:r>
              <a:rPr lang="zh-CN" altLang="zh-CN" dirty="0" smtClean="0"/>
              <a:t>。</a:t>
            </a:r>
            <a:endParaRPr lang="zh-CN" altLang="zh-CN" dirty="0"/>
          </a:p>
        </p:txBody>
      </p:sp>
      <p:pic>
        <p:nvPicPr>
          <p:cNvPr id="512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2962" y="2787438"/>
            <a:ext cx="7215517" cy="22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6872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723549" cy="461665"/>
          </a:xfrm>
          <a:prstGeom prst="rect">
            <a:avLst/>
          </a:prstGeom>
        </p:spPr>
        <p:txBody>
          <a:bodyPr wrap="none">
            <a:spAutoFit/>
          </a:bodyPr>
          <a:lstStyle/>
          <a:p>
            <a:r>
              <a:rPr lang="zh-CN" altLang="zh-CN" sz="2400" b="1" dirty="0"/>
              <a:t>数据库准备</a:t>
            </a:r>
          </a:p>
        </p:txBody>
      </p:sp>
      <p:sp>
        <p:nvSpPr>
          <p:cNvPr id="3" name="TextBox 2"/>
          <p:cNvSpPr txBox="1"/>
          <p:nvPr/>
        </p:nvSpPr>
        <p:spPr>
          <a:xfrm>
            <a:off x="760021" y="985652"/>
            <a:ext cx="10414660" cy="877163"/>
          </a:xfrm>
          <a:prstGeom prst="rect">
            <a:avLst/>
          </a:prstGeom>
          <a:noFill/>
        </p:spPr>
        <p:txBody>
          <a:bodyPr wrap="square" rtlCol="0">
            <a:spAutoFit/>
          </a:bodyPr>
          <a:lstStyle/>
          <a:p>
            <a:pPr indent="450850"/>
            <a:r>
              <a:rPr lang="zh-CN" altLang="zh-CN" dirty="0"/>
              <a:t>② </a:t>
            </a:r>
            <a:r>
              <a:rPr lang="en-US" altLang="zh-CN" dirty="0"/>
              <a:t>orders</a:t>
            </a:r>
            <a:r>
              <a:rPr lang="zh-CN" altLang="zh-CN" dirty="0"/>
              <a:t>表</a:t>
            </a:r>
          </a:p>
          <a:p>
            <a:pPr indent="450850"/>
            <a:r>
              <a:rPr lang="zh-CN" altLang="zh-CN" dirty="0"/>
              <a:t>外键</a:t>
            </a:r>
            <a:r>
              <a:rPr lang="en-US" altLang="zh-CN" dirty="0" err="1"/>
              <a:t>MemberID</a:t>
            </a:r>
            <a:r>
              <a:rPr lang="zh-CN" altLang="zh-CN" dirty="0"/>
              <a:t>引用</a:t>
            </a:r>
            <a:r>
              <a:rPr lang="en-US" altLang="zh-CN" dirty="0"/>
              <a:t>member</a:t>
            </a:r>
            <a:r>
              <a:rPr lang="zh-CN" altLang="zh-CN" dirty="0"/>
              <a:t>表主键，在</a:t>
            </a:r>
            <a:r>
              <a:rPr lang="en-US" altLang="zh-CN" dirty="0"/>
              <a:t>orders</a:t>
            </a:r>
            <a:r>
              <a:rPr lang="zh-CN" altLang="zh-CN" dirty="0"/>
              <a:t>表设计窗口中选择“外键”选项卡，按如图</a:t>
            </a:r>
            <a:r>
              <a:rPr lang="en-US" altLang="zh-CN" dirty="0"/>
              <a:t>17.6</a:t>
            </a:r>
            <a:r>
              <a:rPr lang="zh-CN" altLang="zh-CN" dirty="0"/>
              <a:t>所示进行设置即可</a:t>
            </a:r>
            <a:r>
              <a:rPr lang="zh-CN" altLang="zh-CN" dirty="0" smtClean="0"/>
              <a:t>。</a:t>
            </a:r>
            <a:endParaRPr lang="zh-CN" altLang="zh-CN" dirty="0"/>
          </a:p>
        </p:txBody>
      </p:sp>
      <p:pic>
        <p:nvPicPr>
          <p:cNvPr id="6146"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7140" y="1993442"/>
            <a:ext cx="6627254" cy="203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0004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723549" cy="461665"/>
          </a:xfrm>
          <a:prstGeom prst="rect">
            <a:avLst/>
          </a:prstGeom>
        </p:spPr>
        <p:txBody>
          <a:bodyPr wrap="none">
            <a:spAutoFit/>
          </a:bodyPr>
          <a:lstStyle/>
          <a:p>
            <a:r>
              <a:rPr lang="zh-CN" altLang="zh-CN" sz="2400" b="1" dirty="0"/>
              <a:t>数据库准备</a:t>
            </a:r>
          </a:p>
        </p:txBody>
      </p:sp>
      <p:sp>
        <p:nvSpPr>
          <p:cNvPr id="3" name="TextBox 2"/>
          <p:cNvSpPr txBox="1"/>
          <p:nvPr/>
        </p:nvSpPr>
        <p:spPr>
          <a:xfrm>
            <a:off x="902525" y="1045029"/>
            <a:ext cx="10200904" cy="877163"/>
          </a:xfrm>
          <a:prstGeom prst="rect">
            <a:avLst/>
          </a:prstGeom>
          <a:noFill/>
        </p:spPr>
        <p:txBody>
          <a:bodyPr wrap="square" rtlCol="0">
            <a:spAutoFit/>
          </a:bodyPr>
          <a:lstStyle/>
          <a:p>
            <a:pPr indent="450850"/>
            <a:r>
              <a:rPr lang="zh-CN" altLang="zh-CN" dirty="0"/>
              <a:t>③ </a:t>
            </a:r>
            <a:r>
              <a:rPr lang="en-US" altLang="zh-CN" dirty="0" err="1"/>
              <a:t>orderitems</a:t>
            </a:r>
            <a:r>
              <a:rPr lang="zh-CN" altLang="zh-CN" dirty="0"/>
              <a:t>表</a:t>
            </a:r>
          </a:p>
          <a:p>
            <a:pPr indent="450850"/>
            <a:r>
              <a:rPr lang="zh-CN" altLang="zh-CN" dirty="0"/>
              <a:t>在该表上要设置两个外键：</a:t>
            </a:r>
            <a:r>
              <a:rPr lang="en-US" altLang="zh-CN" dirty="0" err="1"/>
              <a:t>OrderID</a:t>
            </a:r>
            <a:r>
              <a:rPr lang="zh-CN" altLang="zh-CN" dirty="0"/>
              <a:t>引用</a:t>
            </a:r>
            <a:r>
              <a:rPr lang="en-US" altLang="zh-CN" dirty="0"/>
              <a:t>orders</a:t>
            </a:r>
            <a:r>
              <a:rPr lang="zh-CN" altLang="zh-CN" dirty="0"/>
              <a:t>表的主键</a:t>
            </a:r>
            <a:r>
              <a:rPr lang="en-US" altLang="zh-CN" dirty="0" err="1"/>
              <a:t>OrderID</a:t>
            </a:r>
            <a:r>
              <a:rPr lang="zh-CN" altLang="zh-CN" dirty="0"/>
              <a:t>，</a:t>
            </a:r>
            <a:r>
              <a:rPr lang="en-US" altLang="zh-CN" dirty="0" err="1"/>
              <a:t>CommodityID</a:t>
            </a:r>
            <a:r>
              <a:rPr lang="zh-CN" altLang="zh-CN" dirty="0"/>
              <a:t>引用</a:t>
            </a:r>
            <a:r>
              <a:rPr lang="en-US" altLang="zh-CN" dirty="0"/>
              <a:t>commodity</a:t>
            </a:r>
            <a:r>
              <a:rPr lang="zh-CN" altLang="zh-CN" dirty="0"/>
              <a:t>表的主键</a:t>
            </a:r>
            <a:r>
              <a:rPr lang="en-US" altLang="zh-CN" dirty="0" err="1"/>
              <a:t>CommodityID</a:t>
            </a:r>
            <a:r>
              <a:rPr lang="zh-CN" altLang="zh-CN" dirty="0"/>
              <a:t>。在</a:t>
            </a:r>
            <a:r>
              <a:rPr lang="en-US" altLang="zh-CN" dirty="0" err="1"/>
              <a:t>orderitems</a:t>
            </a:r>
            <a:r>
              <a:rPr lang="zh-CN" altLang="zh-CN" dirty="0"/>
              <a:t>表设计窗口中选择“外键”选项卡，按如图</a:t>
            </a:r>
            <a:r>
              <a:rPr lang="en-US" altLang="zh-CN" dirty="0"/>
              <a:t>17.7</a:t>
            </a:r>
            <a:r>
              <a:rPr lang="zh-CN" altLang="zh-CN" dirty="0"/>
              <a:t>所示进行设置即可</a:t>
            </a:r>
            <a:r>
              <a:rPr lang="zh-CN" altLang="zh-CN" dirty="0" smtClean="0"/>
              <a:t>。</a:t>
            </a:r>
            <a:endParaRPr lang="zh-CN" altLang="zh-CN" dirty="0"/>
          </a:p>
        </p:txBody>
      </p:sp>
      <p:pic>
        <p:nvPicPr>
          <p:cNvPr id="7170"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348" y="2024723"/>
            <a:ext cx="7584291" cy="2611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612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66899" y="973777"/>
            <a:ext cx="10295906" cy="2953373"/>
          </a:xfrm>
          <a:prstGeom prst="rect">
            <a:avLst/>
          </a:prstGeom>
          <a:noFill/>
        </p:spPr>
        <p:txBody>
          <a:bodyPr wrap="square" rtlCol="0">
            <a:spAutoFit/>
          </a:bodyPr>
          <a:lstStyle/>
          <a:p>
            <a:pPr indent="450850">
              <a:lnSpc>
                <a:spcPct val="150000"/>
              </a:lnSpc>
            </a:pPr>
            <a:r>
              <a:rPr lang="zh-CN" altLang="zh-CN" sz="1800" dirty="0"/>
              <a:t>电子商城商品管理系统的主要功能如下：</a:t>
            </a:r>
          </a:p>
          <a:p>
            <a:pPr indent="450850">
              <a:lnSpc>
                <a:spcPct val="150000"/>
              </a:lnSpc>
            </a:pPr>
            <a:r>
              <a:rPr lang="zh-CN" altLang="zh-CN" sz="1800" dirty="0"/>
              <a:t>（</a:t>
            </a:r>
            <a:r>
              <a:rPr lang="en-US" altLang="zh-CN" sz="1800" dirty="0"/>
              <a:t>1</a:t>
            </a:r>
            <a:r>
              <a:rPr lang="zh-CN" altLang="zh-CN" sz="1800" dirty="0"/>
              <a:t>）管理员口令登录，密码采用</a:t>
            </a:r>
            <a:r>
              <a:rPr lang="en-US" altLang="zh-CN" sz="1800" dirty="0"/>
              <a:t>MD5</a:t>
            </a:r>
            <a:r>
              <a:rPr lang="zh-CN" altLang="zh-CN" sz="1800" dirty="0"/>
              <a:t>加密算法封装验证。</a:t>
            </a:r>
          </a:p>
          <a:p>
            <a:pPr indent="450850">
              <a:lnSpc>
                <a:spcPct val="150000"/>
              </a:lnSpc>
            </a:pPr>
            <a:r>
              <a:rPr lang="zh-CN" altLang="zh-CN" sz="1800" dirty="0"/>
              <a:t>（</a:t>
            </a:r>
            <a:r>
              <a:rPr lang="en-US" altLang="zh-CN" sz="1800" dirty="0"/>
              <a:t>2</a:t>
            </a:r>
            <a:r>
              <a:rPr lang="zh-CN" altLang="zh-CN" sz="1800" dirty="0"/>
              <a:t>）浏览库存商品信息，采用</a:t>
            </a:r>
            <a:r>
              <a:rPr lang="en-US" altLang="zh-CN" sz="1800" dirty="0" err="1"/>
              <a:t>Qt</a:t>
            </a:r>
            <a:r>
              <a:rPr lang="zh-CN" altLang="zh-CN" sz="1800" dirty="0"/>
              <a:t>数据网格控件实现。</a:t>
            </a:r>
          </a:p>
          <a:p>
            <a:pPr indent="450850">
              <a:lnSpc>
                <a:spcPct val="150000"/>
              </a:lnSpc>
            </a:pPr>
            <a:r>
              <a:rPr lang="zh-CN" altLang="zh-CN" sz="1800" dirty="0"/>
              <a:t>（</a:t>
            </a:r>
            <a:r>
              <a:rPr lang="en-US" altLang="zh-CN" sz="1800" dirty="0"/>
              <a:t>3</a:t>
            </a:r>
            <a:r>
              <a:rPr lang="zh-CN" altLang="zh-CN" sz="1800" dirty="0"/>
              <a:t>）商品入库和清仓，用表单录入商品信息（可指定商品类别、进价、售价、入库数量等，还可上传商品样照）。</a:t>
            </a:r>
          </a:p>
          <a:p>
            <a:pPr indent="450850">
              <a:lnSpc>
                <a:spcPct val="150000"/>
              </a:lnSpc>
            </a:pPr>
            <a:r>
              <a:rPr lang="zh-CN" altLang="zh-CN" sz="1800" dirty="0"/>
              <a:t>（</a:t>
            </a:r>
            <a:r>
              <a:rPr lang="en-US" altLang="zh-CN" sz="1800" dirty="0"/>
              <a:t>4</a:t>
            </a:r>
            <a:r>
              <a:rPr lang="zh-CN" altLang="zh-CN" sz="1800" dirty="0"/>
              <a:t>）预售订单功能。选择指定数量的库存商品出售，系统自动计算出应付款总金额并显示销售清单，用户一次可预售多种商品，然后统一下订单。</a:t>
            </a:r>
          </a:p>
        </p:txBody>
      </p:sp>
      <p:sp>
        <p:nvSpPr>
          <p:cNvPr id="6" name="矩形 5"/>
          <p:cNvSpPr/>
          <p:nvPr/>
        </p:nvSpPr>
        <p:spPr>
          <a:xfrm>
            <a:off x="1044934" y="317033"/>
            <a:ext cx="3278462" cy="461665"/>
          </a:xfrm>
          <a:prstGeom prst="rect">
            <a:avLst/>
          </a:prstGeom>
        </p:spPr>
        <p:txBody>
          <a:bodyPr wrap="none">
            <a:spAutoFit/>
          </a:bodyPr>
          <a:lstStyle/>
          <a:p>
            <a:r>
              <a:rPr lang="zh-CN" altLang="zh-CN" sz="2400" b="1" dirty="0"/>
              <a:t>商品管理系统功能需求</a:t>
            </a:r>
          </a:p>
        </p:txBody>
      </p:sp>
    </p:spTree>
    <p:extLst>
      <p:ext uri="{BB962C8B-B14F-4D97-AF65-F5344CB8AC3E}">
        <p14:creationId xmlns:p14="http://schemas.microsoft.com/office/powerpoint/2010/main" val="4157328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723549" cy="461665"/>
          </a:xfrm>
          <a:prstGeom prst="rect">
            <a:avLst/>
          </a:prstGeom>
        </p:spPr>
        <p:txBody>
          <a:bodyPr wrap="none">
            <a:spAutoFit/>
          </a:bodyPr>
          <a:lstStyle/>
          <a:p>
            <a:r>
              <a:rPr lang="zh-CN" altLang="zh-CN" sz="2400" b="1" dirty="0"/>
              <a:t>数据库准备</a:t>
            </a:r>
          </a:p>
        </p:txBody>
      </p:sp>
      <p:sp>
        <p:nvSpPr>
          <p:cNvPr id="3" name="TextBox 2"/>
          <p:cNvSpPr txBox="1"/>
          <p:nvPr/>
        </p:nvSpPr>
        <p:spPr>
          <a:xfrm>
            <a:off x="843148" y="1068779"/>
            <a:ext cx="10319657" cy="877163"/>
          </a:xfrm>
          <a:prstGeom prst="rect">
            <a:avLst/>
          </a:prstGeom>
          <a:noFill/>
        </p:spPr>
        <p:txBody>
          <a:bodyPr wrap="square" rtlCol="0">
            <a:spAutoFit/>
          </a:bodyPr>
          <a:lstStyle/>
          <a:p>
            <a:pPr indent="450850"/>
            <a:r>
              <a:rPr lang="zh-CN" altLang="zh-CN" dirty="0"/>
              <a:t>（</a:t>
            </a:r>
            <a:r>
              <a:rPr lang="en-US" altLang="zh-CN" dirty="0"/>
              <a:t>3</a:t>
            </a:r>
            <a:r>
              <a:rPr lang="zh-CN" altLang="zh-CN" dirty="0"/>
              <a:t>）数据录入</a:t>
            </a:r>
          </a:p>
          <a:p>
            <a:pPr indent="450850"/>
            <a:r>
              <a:rPr lang="zh-CN" altLang="zh-CN" dirty="0"/>
              <a:t>设计好表及其关联之后，往各表中预先录入一些数据记录以供后面测试运行程序之用，如图</a:t>
            </a:r>
            <a:r>
              <a:rPr lang="en-US" altLang="zh-CN" dirty="0"/>
              <a:t>17.8</a:t>
            </a:r>
            <a:r>
              <a:rPr lang="zh-CN" altLang="zh-CN" dirty="0"/>
              <a:t>～图</a:t>
            </a:r>
            <a:r>
              <a:rPr lang="en-US" altLang="zh-CN" dirty="0"/>
              <a:t>17.10</a:t>
            </a:r>
            <a:r>
              <a:rPr lang="zh-CN" altLang="zh-CN" dirty="0"/>
              <a:t>所示</a:t>
            </a:r>
            <a:r>
              <a:rPr lang="zh-CN" altLang="zh-CN" dirty="0" smtClean="0"/>
              <a:t>。</a:t>
            </a:r>
            <a:endParaRPr lang="zh-CN" altLang="zh-CN" dirty="0"/>
          </a:p>
        </p:txBody>
      </p:sp>
      <p:pic>
        <p:nvPicPr>
          <p:cNvPr id="8194"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369" y="1947542"/>
            <a:ext cx="3123210" cy="236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483" y="4478645"/>
            <a:ext cx="6445889" cy="240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67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723549" cy="461665"/>
          </a:xfrm>
          <a:prstGeom prst="rect">
            <a:avLst/>
          </a:prstGeom>
        </p:spPr>
        <p:txBody>
          <a:bodyPr wrap="none">
            <a:spAutoFit/>
          </a:bodyPr>
          <a:lstStyle/>
          <a:p>
            <a:r>
              <a:rPr lang="zh-CN" altLang="zh-CN" sz="2400" b="1" dirty="0"/>
              <a:t>数据库准备</a:t>
            </a:r>
          </a:p>
        </p:txBody>
      </p:sp>
      <p:pic>
        <p:nvPicPr>
          <p:cNvPr id="9218" name="图片 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905" y="1388773"/>
            <a:ext cx="7914033" cy="1971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4735608" y="3475867"/>
            <a:ext cx="2541080" cy="369332"/>
          </a:xfrm>
          <a:prstGeom prst="rect">
            <a:avLst/>
          </a:prstGeom>
        </p:spPr>
        <p:txBody>
          <a:bodyPr wrap="none">
            <a:spAutoFit/>
          </a:bodyPr>
          <a:lstStyle/>
          <a:p>
            <a:r>
              <a:rPr lang="zh-CN" altLang="zh-CN" sz="1800" dirty="0"/>
              <a:t>图</a:t>
            </a:r>
            <a:r>
              <a:rPr lang="en-US" altLang="zh-CN" sz="1800" dirty="0"/>
              <a:t>17.10  member</a:t>
            </a:r>
            <a:r>
              <a:rPr lang="zh-CN" altLang="zh-CN" sz="1800" dirty="0"/>
              <a:t>表数据</a:t>
            </a:r>
          </a:p>
        </p:txBody>
      </p:sp>
      <p:sp>
        <p:nvSpPr>
          <p:cNvPr id="4" name="矩形 3"/>
          <p:cNvSpPr/>
          <p:nvPr/>
        </p:nvSpPr>
        <p:spPr>
          <a:xfrm>
            <a:off x="927973" y="3954595"/>
            <a:ext cx="10163896" cy="615553"/>
          </a:xfrm>
          <a:prstGeom prst="rect">
            <a:avLst/>
          </a:prstGeom>
        </p:spPr>
        <p:txBody>
          <a:bodyPr wrap="square">
            <a:spAutoFit/>
          </a:bodyPr>
          <a:lstStyle/>
          <a:p>
            <a:pPr indent="534988"/>
            <a:r>
              <a:rPr lang="zh-CN" altLang="zh-CN" dirty="0"/>
              <a:t>为体现实际应用，本章实例所用的商品信息皆是从真实的电商网站选取，各商品的样品图片由本书随源代码提供，读者可预先编写以下代码将其录入</a:t>
            </a:r>
            <a:r>
              <a:rPr lang="zh-CN" altLang="zh-CN" dirty="0">
                <a:hlinkClick r:id="rId3" action="ppaction://hlinkfile"/>
              </a:rPr>
              <a:t>数据库</a:t>
            </a:r>
            <a:r>
              <a:rPr lang="en-US" altLang="zh-CN" dirty="0">
                <a:hlinkClick r:id="rId3" action="ppaction://hlinkfile"/>
              </a:rPr>
              <a:t>commodity</a:t>
            </a:r>
            <a:r>
              <a:rPr lang="zh-CN" altLang="zh-CN" dirty="0">
                <a:hlinkClick r:id="rId3" action="ppaction://hlinkfile"/>
              </a:rPr>
              <a:t>表的</a:t>
            </a:r>
            <a:r>
              <a:rPr lang="en-US" altLang="zh-CN" dirty="0">
                <a:hlinkClick r:id="rId3" action="ppaction://hlinkfile"/>
              </a:rPr>
              <a:t>Picture</a:t>
            </a:r>
            <a:r>
              <a:rPr lang="zh-CN" altLang="zh-CN" dirty="0" smtClean="0">
                <a:hlinkClick r:id="rId3" action="ppaction://hlinkfile"/>
              </a:rPr>
              <a:t>字段</a:t>
            </a:r>
            <a:r>
              <a:rPr lang="zh-CN" altLang="en-US" dirty="0" smtClean="0">
                <a:hlinkClick r:id="rId3" action="ppaction://hlinkfile"/>
              </a:rPr>
              <a:t>。</a:t>
            </a:r>
            <a:endParaRPr lang="zh-CN" altLang="zh-CN" dirty="0"/>
          </a:p>
        </p:txBody>
      </p:sp>
    </p:spTree>
    <p:extLst>
      <p:ext uri="{BB962C8B-B14F-4D97-AF65-F5344CB8AC3E}">
        <p14:creationId xmlns:p14="http://schemas.microsoft.com/office/powerpoint/2010/main" val="3278800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723549" cy="461665"/>
          </a:xfrm>
          <a:prstGeom prst="rect">
            <a:avLst/>
          </a:prstGeom>
        </p:spPr>
        <p:txBody>
          <a:bodyPr wrap="none">
            <a:spAutoFit/>
          </a:bodyPr>
          <a:lstStyle/>
          <a:p>
            <a:r>
              <a:rPr lang="zh-CN" altLang="zh-CN" sz="2400" b="1" dirty="0"/>
              <a:t>数据库准备</a:t>
            </a:r>
          </a:p>
        </p:txBody>
      </p:sp>
      <p:sp>
        <p:nvSpPr>
          <p:cNvPr id="3" name="TextBox 2"/>
          <p:cNvSpPr txBox="1"/>
          <p:nvPr/>
        </p:nvSpPr>
        <p:spPr>
          <a:xfrm>
            <a:off x="676894" y="1033153"/>
            <a:ext cx="10485911" cy="1138773"/>
          </a:xfrm>
          <a:prstGeom prst="rect">
            <a:avLst/>
          </a:prstGeom>
          <a:noFill/>
        </p:spPr>
        <p:txBody>
          <a:bodyPr wrap="square" rtlCol="0">
            <a:spAutoFit/>
          </a:bodyPr>
          <a:lstStyle/>
          <a:p>
            <a:pPr indent="450850"/>
            <a:r>
              <a:rPr lang="en-US" altLang="zh-CN" b="1" dirty="0"/>
              <a:t>3</a:t>
            </a:r>
            <a:r>
              <a:rPr lang="zh-CN" altLang="zh-CN" b="1" dirty="0"/>
              <a:t>．创建视图</a:t>
            </a:r>
          </a:p>
          <a:p>
            <a:pPr indent="450850"/>
            <a:r>
              <a:rPr lang="zh-CN" altLang="zh-CN" dirty="0"/>
              <a:t>根据应用需要，本例要创建一个视图</a:t>
            </a:r>
            <a:r>
              <a:rPr lang="en-US" altLang="zh-CN" dirty="0" err="1"/>
              <a:t>commodity_inf</a:t>
            </a:r>
            <a:r>
              <a:rPr lang="zh-CN" altLang="zh-CN" dirty="0"/>
              <a:t>，用于显示商品的基本信息（商品名称、进价、售价和库存），创建视图的操作如下。</a:t>
            </a:r>
          </a:p>
          <a:p>
            <a:pPr indent="450850"/>
            <a:r>
              <a:rPr lang="zh-CN" altLang="zh-CN" dirty="0"/>
              <a:t>展开数据库节点，右击“视图”→“新建视图”，打开</a:t>
            </a:r>
            <a:r>
              <a:rPr lang="en-US" altLang="zh-CN" dirty="0"/>
              <a:t>MySQL</a:t>
            </a:r>
            <a:r>
              <a:rPr lang="zh-CN" altLang="zh-CN" dirty="0"/>
              <a:t>的视图创建工具，如图</a:t>
            </a:r>
            <a:r>
              <a:rPr lang="en-US" altLang="zh-CN" dirty="0"/>
              <a:t>17.11</a:t>
            </a:r>
            <a:r>
              <a:rPr lang="zh-CN" altLang="zh-CN" dirty="0"/>
              <a:t>所示</a:t>
            </a:r>
            <a:r>
              <a:rPr lang="zh-CN" altLang="zh-CN" dirty="0" smtClean="0"/>
              <a:t>。</a:t>
            </a:r>
            <a:endParaRPr lang="zh-CN" altLang="zh-CN" dirty="0"/>
          </a:p>
        </p:txBody>
      </p:sp>
      <p:pic>
        <p:nvPicPr>
          <p:cNvPr id="10242"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6095" y="2289918"/>
            <a:ext cx="6067508" cy="406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5651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6291" y="1291957"/>
            <a:ext cx="9096498" cy="769441"/>
          </a:xfrm>
          <a:prstGeom prst="rect">
            <a:avLst/>
          </a:prstGeom>
          <a:noFill/>
        </p:spPr>
        <p:txBody>
          <a:bodyPr wrap="square" rtlCol="0">
            <a:spAutoFit/>
          </a:bodyPr>
          <a:lstStyle/>
          <a:p>
            <a:r>
              <a:rPr lang="zh-CN" altLang="zh-CN" sz="4400" b="1" dirty="0" smtClean="0">
                <a:solidFill>
                  <a:srgbClr val="663300"/>
                </a:solidFill>
              </a:rPr>
              <a:t>第</a:t>
            </a:r>
            <a:r>
              <a:rPr lang="en-US" altLang="zh-CN" sz="4400" b="1" dirty="0" smtClean="0">
                <a:solidFill>
                  <a:srgbClr val="663300"/>
                </a:solidFill>
              </a:rPr>
              <a:t>17</a:t>
            </a:r>
            <a:r>
              <a:rPr lang="zh-CN" altLang="zh-CN" sz="4400" b="1" dirty="0" smtClean="0">
                <a:solidFill>
                  <a:srgbClr val="663300"/>
                </a:solidFill>
              </a:rPr>
              <a:t>章</a:t>
            </a:r>
            <a:r>
              <a:rPr lang="en-US" altLang="zh-CN" sz="4400" b="1" dirty="0" smtClean="0">
                <a:solidFill>
                  <a:srgbClr val="663300"/>
                </a:solidFill>
              </a:rPr>
              <a:t>  </a:t>
            </a:r>
            <a:r>
              <a:rPr lang="zh-CN" altLang="zh-CN" sz="4400" b="1" dirty="0">
                <a:solidFill>
                  <a:srgbClr val="663300"/>
                </a:solidFill>
              </a:rPr>
              <a:t>【综合实例】电子商城系统</a:t>
            </a:r>
          </a:p>
        </p:txBody>
      </p:sp>
      <p:sp>
        <p:nvSpPr>
          <p:cNvPr id="3" name="TextBox 2"/>
          <p:cNvSpPr txBox="1"/>
          <p:nvPr/>
        </p:nvSpPr>
        <p:spPr>
          <a:xfrm>
            <a:off x="4560126" y="3111333"/>
            <a:ext cx="5842660" cy="646331"/>
          </a:xfrm>
          <a:prstGeom prst="rect">
            <a:avLst/>
          </a:prstGeom>
          <a:noFill/>
        </p:spPr>
        <p:txBody>
          <a:bodyPr wrap="square" rtlCol="0">
            <a:spAutoFit/>
          </a:bodyPr>
          <a:lstStyle/>
          <a:p>
            <a:r>
              <a:rPr lang="en-US" altLang="zh-CN" sz="3600" b="1" dirty="0" smtClean="0"/>
              <a:t>——</a:t>
            </a:r>
            <a:r>
              <a:rPr lang="zh-CN" altLang="zh-CN" sz="3600" b="1" dirty="0"/>
              <a:t>商品管理系统界面设计</a:t>
            </a:r>
          </a:p>
        </p:txBody>
      </p:sp>
    </p:spTree>
    <p:extLst>
      <p:ext uri="{BB962C8B-B14F-4D97-AF65-F5344CB8AC3E}">
        <p14:creationId xmlns:p14="http://schemas.microsoft.com/office/powerpoint/2010/main" val="4237273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56372" y="1776792"/>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69703" y="1516317"/>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98872" y="1872752"/>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01</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1908" y="947093"/>
            <a:ext cx="939645" cy="1112796"/>
          </a:xfrm>
          <a:prstGeom prst="rect">
            <a:avLst/>
          </a:prstGeom>
        </p:spPr>
      </p:pic>
      <p:sp>
        <p:nvSpPr>
          <p:cNvPr id="25" name="TextBox 5"/>
          <p:cNvSpPr txBox="1"/>
          <p:nvPr/>
        </p:nvSpPr>
        <p:spPr>
          <a:xfrm>
            <a:off x="4822667" y="3820579"/>
            <a:ext cx="2314403" cy="518595"/>
          </a:xfrm>
          <a:prstGeom prst="rect">
            <a:avLst/>
          </a:prstGeom>
          <a:noFill/>
        </p:spPr>
        <p:txBody>
          <a:bodyPr wrap="square" lIns="86863" tIns="43430" rIns="86863" bIns="43430" rtlCol="0">
            <a:spAutoFit/>
          </a:bodyPr>
          <a:lstStyle/>
          <a:p>
            <a:r>
              <a:rPr lang="zh-CN" altLang="zh-CN" sz="2800" b="1" dirty="0" smtClean="0"/>
              <a:t>总</a:t>
            </a:r>
            <a:r>
              <a:rPr lang="en-US" altLang="zh-CN" sz="2800" b="1" dirty="0" smtClean="0"/>
              <a:t>  </a:t>
            </a:r>
            <a:r>
              <a:rPr lang="zh-CN" altLang="zh-CN" sz="2800" b="1" dirty="0" smtClean="0"/>
              <a:t>体</a:t>
            </a:r>
            <a:r>
              <a:rPr lang="en-US" altLang="zh-CN" sz="2800" b="1" dirty="0" smtClean="0"/>
              <a:t>  </a:t>
            </a:r>
            <a:r>
              <a:rPr lang="zh-CN" altLang="zh-CN" sz="2800" b="1" dirty="0" smtClean="0"/>
              <a:t>设</a:t>
            </a:r>
            <a:r>
              <a:rPr lang="en-US" altLang="zh-CN" sz="2800" b="1" dirty="0" smtClean="0"/>
              <a:t>  </a:t>
            </a:r>
            <a:r>
              <a:rPr lang="zh-CN" altLang="zh-CN" sz="2800" b="1" dirty="0" smtClean="0"/>
              <a:t>计</a:t>
            </a:r>
            <a:endParaRPr lang="zh-CN" altLang="zh-CN" sz="2800" b="1" dirty="0"/>
          </a:p>
        </p:txBody>
      </p:sp>
    </p:spTree>
    <p:extLst>
      <p:ext uri="{BB962C8B-B14F-4D97-AF65-F5344CB8AC3E}">
        <p14:creationId xmlns:p14="http://schemas.microsoft.com/office/powerpoint/2010/main" val="1958061340"/>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422184" cy="461665"/>
          </a:xfrm>
          <a:prstGeom prst="rect">
            <a:avLst/>
          </a:prstGeom>
        </p:spPr>
        <p:txBody>
          <a:bodyPr wrap="none">
            <a:spAutoFit/>
          </a:bodyPr>
          <a:lstStyle/>
          <a:p>
            <a:r>
              <a:rPr lang="zh-CN" altLang="zh-CN" sz="2400" b="1" dirty="0"/>
              <a:t>总体设计</a:t>
            </a:r>
          </a:p>
        </p:txBody>
      </p:sp>
      <p:sp>
        <p:nvSpPr>
          <p:cNvPr id="3" name="TextBox 2"/>
          <p:cNvSpPr txBox="1"/>
          <p:nvPr/>
        </p:nvSpPr>
        <p:spPr>
          <a:xfrm>
            <a:off x="676894" y="985652"/>
            <a:ext cx="10497787" cy="646331"/>
          </a:xfrm>
          <a:prstGeom prst="rect">
            <a:avLst/>
          </a:prstGeom>
          <a:noFill/>
        </p:spPr>
        <p:txBody>
          <a:bodyPr wrap="square" rtlCol="0">
            <a:spAutoFit/>
          </a:bodyPr>
          <a:lstStyle/>
          <a:p>
            <a:pPr indent="450850"/>
            <a:r>
              <a:rPr lang="zh-CN" altLang="zh-CN" sz="1800" dirty="0"/>
              <a:t>在开发环境项目目录树状视图中，双击</a:t>
            </a:r>
            <a:r>
              <a:rPr lang="en-US" altLang="zh-CN" sz="1800" dirty="0" err="1"/>
              <a:t>mainwindow.ui</a:t>
            </a:r>
            <a:r>
              <a:rPr lang="zh-CN" altLang="zh-CN" sz="1800" dirty="0"/>
              <a:t>切换至可视化界面设计模式，如图</a:t>
            </a:r>
            <a:r>
              <a:rPr lang="en-US" altLang="zh-CN" sz="1800" dirty="0"/>
              <a:t>17.12</a:t>
            </a:r>
            <a:r>
              <a:rPr lang="zh-CN" altLang="zh-CN" sz="1800" dirty="0"/>
              <a:t>所示，在其上拖曳设计出商品管理系统的整个图形界面</a:t>
            </a:r>
            <a:r>
              <a:rPr lang="zh-CN" altLang="zh-CN" sz="1800" dirty="0" smtClean="0"/>
              <a:t>。</a:t>
            </a:r>
            <a:endParaRPr lang="zh-CN" altLang="zh-CN" sz="1800" dirty="0"/>
          </a:p>
        </p:txBody>
      </p:sp>
      <p:pic>
        <p:nvPicPr>
          <p:cNvPr id="11266"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487" y="1774486"/>
            <a:ext cx="7663532" cy="4305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7938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56372" y="1776792"/>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69703" y="1516317"/>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98872" y="1872752"/>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02</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1908" y="947093"/>
            <a:ext cx="939645" cy="1112796"/>
          </a:xfrm>
          <a:prstGeom prst="rect">
            <a:avLst/>
          </a:prstGeom>
        </p:spPr>
      </p:pic>
      <p:sp>
        <p:nvSpPr>
          <p:cNvPr id="25" name="TextBox 5"/>
          <p:cNvSpPr txBox="1"/>
          <p:nvPr/>
        </p:nvSpPr>
        <p:spPr>
          <a:xfrm>
            <a:off x="4504155" y="3820579"/>
            <a:ext cx="2872543" cy="518595"/>
          </a:xfrm>
          <a:prstGeom prst="rect">
            <a:avLst/>
          </a:prstGeom>
          <a:noFill/>
        </p:spPr>
        <p:txBody>
          <a:bodyPr wrap="square" lIns="86863" tIns="43430" rIns="86863" bIns="43430" rtlCol="0">
            <a:spAutoFit/>
          </a:bodyPr>
          <a:lstStyle/>
          <a:p>
            <a:r>
              <a:rPr lang="zh-CN" altLang="zh-CN" sz="2800" b="1" dirty="0"/>
              <a:t>“新品入库”页</a:t>
            </a:r>
          </a:p>
        </p:txBody>
      </p:sp>
    </p:spTree>
    <p:extLst>
      <p:ext uri="{BB962C8B-B14F-4D97-AF65-F5344CB8AC3E}">
        <p14:creationId xmlns:p14="http://schemas.microsoft.com/office/powerpoint/2010/main" val="1827696950"/>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2350323" cy="461665"/>
          </a:xfrm>
          <a:prstGeom prst="rect">
            <a:avLst/>
          </a:prstGeom>
        </p:spPr>
        <p:txBody>
          <a:bodyPr wrap="none">
            <a:spAutoFit/>
          </a:bodyPr>
          <a:lstStyle/>
          <a:p>
            <a:r>
              <a:rPr lang="zh-CN" altLang="zh-CN" sz="2400" b="1" dirty="0"/>
              <a:t>“新品入库”页</a:t>
            </a:r>
          </a:p>
        </p:txBody>
      </p:sp>
      <p:sp>
        <p:nvSpPr>
          <p:cNvPr id="3" name="TextBox 2"/>
          <p:cNvSpPr txBox="1"/>
          <p:nvPr/>
        </p:nvSpPr>
        <p:spPr>
          <a:xfrm>
            <a:off x="688769" y="997527"/>
            <a:ext cx="10497787" cy="369332"/>
          </a:xfrm>
          <a:prstGeom prst="rect">
            <a:avLst/>
          </a:prstGeom>
          <a:noFill/>
        </p:spPr>
        <p:txBody>
          <a:bodyPr wrap="square" rtlCol="0">
            <a:spAutoFit/>
          </a:bodyPr>
          <a:lstStyle/>
          <a:p>
            <a:r>
              <a:rPr lang="zh-CN" altLang="zh-CN" sz="1800" dirty="0"/>
              <a:t>“新品入库”页界面设计效果如图</a:t>
            </a:r>
            <a:r>
              <a:rPr lang="en-US" altLang="zh-CN" sz="1800" dirty="0"/>
              <a:t>17.13</a:t>
            </a:r>
            <a:r>
              <a:rPr lang="zh-CN" altLang="zh-CN" sz="1800" dirty="0"/>
              <a:t>所示。“新品入库”页界面上各控件的属性设置见表</a:t>
            </a:r>
            <a:r>
              <a:rPr lang="en-US" altLang="zh-CN" sz="1800" dirty="0"/>
              <a:t>17.6</a:t>
            </a:r>
            <a:r>
              <a:rPr lang="zh-CN" altLang="zh-CN" sz="1800" dirty="0" smtClean="0"/>
              <a:t>。</a:t>
            </a:r>
            <a:endParaRPr lang="zh-CN" altLang="zh-CN" sz="1800" dirty="0"/>
          </a:p>
        </p:txBody>
      </p:sp>
      <p:pic>
        <p:nvPicPr>
          <p:cNvPr id="12290" name="Picture 2" descr="17-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4941" y="1585851"/>
            <a:ext cx="7201165" cy="3283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9544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44934" y="317033"/>
            <a:ext cx="2350323" cy="461665"/>
          </a:xfrm>
          <a:prstGeom prst="rect">
            <a:avLst/>
          </a:prstGeom>
        </p:spPr>
        <p:txBody>
          <a:bodyPr wrap="none">
            <a:spAutoFit/>
          </a:bodyPr>
          <a:lstStyle/>
          <a:p>
            <a:r>
              <a:rPr lang="zh-CN" altLang="zh-CN" sz="2400" b="1" dirty="0"/>
              <a:t>“新品入库”页</a:t>
            </a:r>
          </a:p>
        </p:txBody>
      </p:sp>
      <p:sp>
        <p:nvSpPr>
          <p:cNvPr id="2" name="矩形 1"/>
          <p:cNvSpPr/>
          <p:nvPr/>
        </p:nvSpPr>
        <p:spPr>
          <a:xfrm>
            <a:off x="3395257" y="1088927"/>
            <a:ext cx="4762842" cy="353943"/>
          </a:xfrm>
          <a:prstGeom prst="rect">
            <a:avLst/>
          </a:prstGeom>
        </p:spPr>
        <p:txBody>
          <a:bodyPr wrap="none">
            <a:spAutoFit/>
          </a:bodyPr>
          <a:lstStyle/>
          <a:p>
            <a:r>
              <a:rPr lang="zh-CN" altLang="zh-CN" dirty="0"/>
              <a:t>表</a:t>
            </a:r>
            <a:r>
              <a:rPr lang="en-US" altLang="zh-CN" dirty="0"/>
              <a:t>17.6 </a:t>
            </a:r>
            <a:r>
              <a:rPr lang="zh-CN" altLang="zh-CN" dirty="0"/>
              <a:t>“新品入库”页界面上各控件的属性设置</a:t>
            </a:r>
          </a:p>
        </p:txBody>
      </p:sp>
      <p:graphicFrame>
        <p:nvGraphicFramePr>
          <p:cNvPr id="4" name="表格 3"/>
          <p:cNvGraphicFramePr>
            <a:graphicFrameLocks noGrp="1"/>
          </p:cNvGraphicFramePr>
          <p:nvPr>
            <p:extLst>
              <p:ext uri="{D42A27DB-BD31-4B8C-83A1-F6EECF244321}">
                <p14:modId xmlns:p14="http://schemas.microsoft.com/office/powerpoint/2010/main" val="149773890"/>
              </p:ext>
            </p:extLst>
          </p:nvPr>
        </p:nvGraphicFramePr>
        <p:xfrm>
          <a:off x="950757" y="1638797"/>
          <a:ext cx="9979336" cy="4482921"/>
        </p:xfrm>
        <a:graphic>
          <a:graphicData uri="http://schemas.openxmlformats.org/drawingml/2006/table">
            <a:tbl>
              <a:tblPr firstRow="1" firstCol="1" bandRow="1"/>
              <a:tblGrid>
                <a:gridCol w="1153611"/>
                <a:gridCol w="2726355"/>
                <a:gridCol w="1534822"/>
                <a:gridCol w="4564548"/>
              </a:tblGrid>
              <a:tr h="238844">
                <a:tc>
                  <a:txBody>
                    <a:bodyPr/>
                    <a:lstStyle/>
                    <a:p>
                      <a:pPr indent="266700" algn="ctr">
                        <a:lnSpc>
                          <a:spcPts val="1400"/>
                        </a:lnSpc>
                        <a:spcAft>
                          <a:spcPts val="0"/>
                        </a:spcAft>
                      </a:pPr>
                      <a:r>
                        <a:rPr lang="zh-CN" sz="1400" kern="100">
                          <a:effectLst/>
                          <a:latin typeface="Times New Roman"/>
                          <a:ea typeface="黑体"/>
                          <a:cs typeface="宋体"/>
                        </a:rPr>
                        <a:t>序 </a:t>
                      </a:r>
                      <a:r>
                        <a:rPr lang="en-US" sz="1400" kern="100">
                          <a:effectLst/>
                          <a:latin typeface="Times New Roman"/>
                          <a:ea typeface="黑体"/>
                          <a:cs typeface="宋体"/>
                        </a:rPr>
                        <a:t>   </a:t>
                      </a:r>
                      <a:r>
                        <a:rPr lang="zh-CN" sz="1400" kern="100">
                          <a:effectLst/>
                          <a:latin typeface="Times New Roman"/>
                          <a:ea typeface="黑体"/>
                          <a:cs typeface="宋体"/>
                        </a:rPr>
                        <a:t>号</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名</a:t>
                      </a:r>
                      <a:r>
                        <a:rPr lang="en-US" sz="1400" kern="100">
                          <a:effectLst/>
                          <a:latin typeface="Times New Roman"/>
                          <a:ea typeface="黑体"/>
                          <a:cs typeface="宋体"/>
                        </a:rPr>
                        <a:t>    </a:t>
                      </a:r>
                      <a:r>
                        <a:rPr lang="zh-CN" sz="1400" kern="100">
                          <a:effectLst/>
                          <a:latin typeface="Times New Roman"/>
                          <a:ea typeface="黑体"/>
                          <a:cs typeface="宋体"/>
                        </a:rPr>
                        <a:t>称</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类 </a:t>
                      </a:r>
                      <a:r>
                        <a:rPr lang="en-US" sz="1400" kern="100">
                          <a:effectLst/>
                          <a:latin typeface="Times New Roman"/>
                          <a:ea typeface="黑体"/>
                          <a:cs typeface="宋体"/>
                        </a:rPr>
                        <a:t>   </a:t>
                      </a:r>
                      <a:r>
                        <a:rPr lang="zh-CN" sz="1400" kern="100">
                          <a:effectLst/>
                          <a:latin typeface="Times New Roman"/>
                          <a:ea typeface="黑体"/>
                          <a:cs typeface="宋体"/>
                        </a:rPr>
                        <a:t>型</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属 性 设 置</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38844">
                <a:tc>
                  <a:txBody>
                    <a:bodyPr/>
                    <a:lstStyle/>
                    <a:p>
                      <a:pPr indent="266700" algn="ctr">
                        <a:lnSpc>
                          <a:spcPts val="1400"/>
                        </a:lnSpc>
                        <a:spcAft>
                          <a:spcPts val="0"/>
                        </a:spcAft>
                      </a:pPr>
                      <a:r>
                        <a:rPr lang="zh-CN" sz="1400" kern="100">
                          <a:effectLst/>
                          <a:latin typeface="Times New Roman"/>
                          <a:ea typeface="宋体"/>
                          <a:cs typeface="宋体"/>
                        </a:rPr>
                        <a:t>①</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newCategoryComboBox</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QComboBox</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844">
                <a:tc>
                  <a:txBody>
                    <a:bodyPr/>
                    <a:lstStyle/>
                    <a:p>
                      <a:pPr indent="266700" algn="ctr">
                        <a:lnSpc>
                          <a:spcPts val="1400"/>
                        </a:lnSpc>
                        <a:spcAft>
                          <a:spcPts val="0"/>
                        </a:spcAft>
                      </a:pPr>
                      <a:r>
                        <a:rPr lang="zh-CN" sz="1400" kern="100">
                          <a:effectLst/>
                          <a:latin typeface="Times New Roman"/>
                          <a:ea typeface="宋体"/>
                          <a:cs typeface="宋体"/>
                        </a:rPr>
                        <a:t>②</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newNameLineEdit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QLineEdit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844">
                <a:tc>
                  <a:txBody>
                    <a:bodyPr/>
                    <a:lstStyle/>
                    <a:p>
                      <a:pPr indent="266700" algn="ctr">
                        <a:lnSpc>
                          <a:spcPts val="1400"/>
                        </a:lnSpc>
                        <a:spcAft>
                          <a:spcPts val="0"/>
                        </a:spcAft>
                      </a:pPr>
                      <a:r>
                        <a:rPr lang="zh-CN" sz="1400" kern="100">
                          <a:effectLst/>
                          <a:latin typeface="Times New Roman"/>
                          <a:ea typeface="宋体"/>
                          <a:cs typeface="宋体"/>
                        </a:rPr>
                        <a:t>③</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newInputPriceLineEdit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QLineEdit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844">
                <a:tc>
                  <a:txBody>
                    <a:bodyPr/>
                    <a:lstStyle/>
                    <a:p>
                      <a:pPr indent="266700" algn="ctr">
                        <a:lnSpc>
                          <a:spcPts val="1400"/>
                        </a:lnSpc>
                        <a:spcAft>
                          <a:spcPts val="0"/>
                        </a:spcAft>
                      </a:pPr>
                      <a:r>
                        <a:rPr lang="zh-CN" sz="1400" kern="100">
                          <a:effectLst/>
                          <a:latin typeface="Times New Roman"/>
                          <a:ea typeface="宋体"/>
                          <a:cs typeface="宋体"/>
                        </a:rPr>
                        <a:t>④</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newOutputPriceLineEdit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QLineEdit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8695">
                <a:tc>
                  <a:txBody>
                    <a:bodyPr/>
                    <a:lstStyle/>
                    <a:p>
                      <a:pPr indent="266700" algn="ctr">
                        <a:lnSpc>
                          <a:spcPts val="1400"/>
                        </a:lnSpc>
                        <a:spcAft>
                          <a:spcPts val="0"/>
                        </a:spcAft>
                      </a:pPr>
                      <a:r>
                        <a:rPr lang="zh-CN" sz="1400" kern="100">
                          <a:effectLst/>
                          <a:latin typeface="Times New Roman"/>
                          <a:ea typeface="宋体"/>
                          <a:cs typeface="宋体"/>
                        </a:rPr>
                        <a:t>⑤</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newCountSpinBox</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QSpinBox</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alignment:</a:t>
                      </a:r>
                      <a:r>
                        <a:rPr lang="zh-CN" sz="1400" kern="100">
                          <a:effectLst/>
                          <a:latin typeface="Times New Roman"/>
                          <a:ea typeface="宋体"/>
                          <a:cs typeface="宋体"/>
                        </a:rPr>
                        <a:t>水平的</a:t>
                      </a:r>
                      <a:r>
                        <a:rPr lang="en-US" sz="1400" kern="100">
                          <a:effectLst/>
                          <a:latin typeface="Times New Roman"/>
                          <a:ea typeface="宋体"/>
                          <a:cs typeface="宋体"/>
                        </a:rPr>
                        <a:t>,AlignHCenter;</a:t>
                      </a:r>
                      <a:endParaRPr lang="zh-CN" sz="1400" kern="100">
                        <a:effectLst/>
                        <a:latin typeface="Times New Roman"/>
                        <a:ea typeface="宋体"/>
                        <a:cs typeface="宋体"/>
                      </a:endParaRPr>
                    </a:p>
                    <a:p>
                      <a:pPr indent="266700" algn="just">
                        <a:lnSpc>
                          <a:spcPts val="1400"/>
                        </a:lnSpc>
                        <a:spcAft>
                          <a:spcPts val="0"/>
                        </a:spcAft>
                      </a:pPr>
                      <a:r>
                        <a:rPr lang="en-US" sz="1400" kern="100">
                          <a:effectLst/>
                          <a:latin typeface="Times New Roman"/>
                          <a:ea typeface="宋体"/>
                          <a:cs typeface="宋体"/>
                        </a:rPr>
                        <a:t>value:1</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844">
                <a:tc>
                  <a:txBody>
                    <a:bodyPr/>
                    <a:lstStyle/>
                    <a:p>
                      <a:pPr indent="266700" algn="ctr">
                        <a:lnSpc>
                          <a:spcPts val="1400"/>
                        </a:lnSpc>
                        <a:spcAft>
                          <a:spcPts val="0"/>
                        </a:spcAft>
                      </a:pPr>
                      <a:r>
                        <a:rPr lang="zh-CN" sz="1400" kern="100">
                          <a:effectLst/>
                          <a:latin typeface="Times New Roman"/>
                          <a:ea typeface="宋体"/>
                          <a:cs typeface="宋体"/>
                        </a:rPr>
                        <a:t>⑥</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newUploadPushButton</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QPushButton</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text: </a:t>
                      </a:r>
                      <a:r>
                        <a:rPr lang="zh-CN" sz="1400" kern="100">
                          <a:effectLst/>
                          <a:latin typeface="Times New Roman"/>
                          <a:ea typeface="宋体"/>
                          <a:cs typeface="宋体"/>
                        </a:rPr>
                        <a:t>上 传</a:t>
                      </a:r>
                      <a:r>
                        <a:rPr lang="en-US" sz="1400" kern="100">
                          <a:effectLst/>
                          <a:latin typeface="Times New Roman"/>
                          <a:ea typeface="宋体"/>
                          <a:cs typeface="宋体"/>
                        </a:rPr>
                        <a: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71737">
                <a:tc>
                  <a:txBody>
                    <a:bodyPr/>
                    <a:lstStyle/>
                    <a:p>
                      <a:pPr indent="266700" algn="ctr">
                        <a:lnSpc>
                          <a:spcPts val="1400"/>
                        </a:lnSpc>
                        <a:spcAft>
                          <a:spcPts val="0"/>
                        </a:spcAft>
                      </a:pPr>
                      <a:r>
                        <a:rPr lang="zh-CN" sz="1400" kern="100">
                          <a:effectLst/>
                          <a:latin typeface="Times New Roman"/>
                          <a:ea typeface="宋体"/>
                          <a:cs typeface="宋体"/>
                        </a:rPr>
                        <a:t>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newPictureLabel</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QLabel</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geometry: </a:t>
                      </a:r>
                      <a:r>
                        <a:rPr lang="zh-CN" sz="1400" kern="100">
                          <a:effectLst/>
                          <a:latin typeface="Times New Roman"/>
                          <a:ea typeface="宋体"/>
                          <a:cs typeface="宋体"/>
                        </a:rPr>
                        <a:t>宽度</a:t>
                      </a:r>
                      <a:r>
                        <a:rPr lang="en-US" sz="1400" kern="100">
                          <a:effectLst/>
                          <a:latin typeface="Times New Roman"/>
                          <a:ea typeface="宋体"/>
                          <a:cs typeface="宋体"/>
                        </a:rPr>
                        <a:t>151,</a:t>
                      </a:r>
                      <a:r>
                        <a:rPr lang="zh-CN" sz="1400" kern="100">
                          <a:effectLst/>
                          <a:latin typeface="Times New Roman"/>
                          <a:ea typeface="宋体"/>
                          <a:cs typeface="宋体"/>
                        </a:rPr>
                        <a:t>高度</a:t>
                      </a:r>
                      <a:r>
                        <a:rPr lang="en-US" sz="1400" kern="100">
                          <a:effectLst/>
                          <a:latin typeface="Times New Roman"/>
                          <a:ea typeface="宋体"/>
                          <a:cs typeface="宋体"/>
                        </a:rPr>
                        <a:t>151;</a:t>
                      </a:r>
                      <a:endParaRPr lang="zh-CN" sz="1400" kern="100">
                        <a:effectLst/>
                        <a:latin typeface="Times New Roman"/>
                        <a:ea typeface="宋体"/>
                        <a:cs typeface="宋体"/>
                      </a:endParaRPr>
                    </a:p>
                    <a:p>
                      <a:pPr indent="266700" algn="just">
                        <a:lnSpc>
                          <a:spcPts val="1400"/>
                        </a:lnSpc>
                        <a:spcAft>
                          <a:spcPts val="0"/>
                        </a:spcAft>
                      </a:pPr>
                      <a:r>
                        <a:rPr lang="en-US" sz="1400" kern="100">
                          <a:effectLst/>
                          <a:latin typeface="Times New Roman"/>
                          <a:ea typeface="宋体"/>
                          <a:cs typeface="宋体"/>
                        </a:rPr>
                        <a:t>frameShape: Box;</a:t>
                      </a:r>
                      <a:endParaRPr lang="zh-CN" sz="1400" kern="100">
                        <a:effectLst/>
                        <a:latin typeface="Times New Roman"/>
                        <a:ea typeface="宋体"/>
                        <a:cs typeface="宋体"/>
                      </a:endParaRPr>
                    </a:p>
                    <a:p>
                      <a:pPr indent="266700" algn="just">
                        <a:lnSpc>
                          <a:spcPts val="1400"/>
                        </a:lnSpc>
                        <a:spcAft>
                          <a:spcPts val="0"/>
                        </a:spcAft>
                      </a:pPr>
                      <a:r>
                        <a:rPr lang="en-US" sz="1400" kern="100">
                          <a:effectLst/>
                          <a:latin typeface="Times New Roman"/>
                          <a:ea typeface="宋体"/>
                          <a:cs typeface="宋体"/>
                        </a:rPr>
                        <a:t>frameShadow: Sunken;</a:t>
                      </a:r>
                      <a:endParaRPr lang="zh-CN" sz="1400" kern="100">
                        <a:effectLst/>
                        <a:latin typeface="Times New Roman"/>
                        <a:ea typeface="宋体"/>
                        <a:cs typeface="宋体"/>
                      </a:endParaRPr>
                    </a:p>
                    <a:p>
                      <a:pPr indent="266700" algn="just">
                        <a:lnSpc>
                          <a:spcPts val="1400"/>
                        </a:lnSpc>
                        <a:spcAft>
                          <a:spcPts val="0"/>
                        </a:spcAft>
                      </a:pPr>
                      <a:r>
                        <a:rPr lang="en-US" sz="1400" kern="100">
                          <a:effectLst/>
                          <a:latin typeface="Times New Roman"/>
                          <a:ea typeface="宋体"/>
                          <a:cs typeface="宋体"/>
                        </a:rPr>
                        <a:t>text:</a:t>
                      </a:r>
                      <a:r>
                        <a:rPr lang="zh-CN" sz="1400" kern="100">
                          <a:effectLst/>
                          <a:latin typeface="Times New Roman"/>
                          <a:ea typeface="宋体"/>
                          <a:cs typeface="宋体"/>
                        </a:rPr>
                        <a:t>空</a:t>
                      </a:r>
                      <a:r>
                        <a:rPr lang="en-US" sz="1400" kern="100">
                          <a:effectLst/>
                          <a:latin typeface="Times New Roman"/>
                          <a:ea typeface="宋体"/>
                          <a:cs typeface="宋体"/>
                        </a:rPr>
                        <a:t>;</a:t>
                      </a:r>
                      <a:endParaRPr lang="zh-CN" sz="1400" kern="100">
                        <a:effectLst/>
                        <a:latin typeface="Times New Roman"/>
                        <a:ea typeface="宋体"/>
                        <a:cs typeface="宋体"/>
                      </a:endParaRPr>
                    </a:p>
                    <a:p>
                      <a:pPr indent="266700" algn="just">
                        <a:lnSpc>
                          <a:spcPts val="1400"/>
                        </a:lnSpc>
                        <a:spcAft>
                          <a:spcPts val="0"/>
                        </a:spcAft>
                      </a:pPr>
                      <a:r>
                        <a:rPr lang="en-US" sz="1400" kern="100">
                          <a:effectLst/>
                          <a:latin typeface="Times New Roman"/>
                          <a:ea typeface="宋体"/>
                          <a:cs typeface="宋体"/>
                        </a:rPr>
                        <a:t>scaledContents: </a:t>
                      </a:r>
                      <a:r>
                        <a:rPr lang="zh-CN" sz="1400" kern="100">
                          <a:effectLst/>
                          <a:latin typeface="Times New Roman"/>
                          <a:ea typeface="宋体"/>
                          <a:cs typeface="宋体"/>
                        </a:rPr>
                        <a:t>勾选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844">
                <a:tc>
                  <a:txBody>
                    <a:bodyPr/>
                    <a:lstStyle/>
                    <a:p>
                      <a:pPr indent="266700" algn="ctr">
                        <a:lnSpc>
                          <a:spcPts val="1400"/>
                        </a:lnSpc>
                        <a:spcAft>
                          <a:spcPts val="0"/>
                        </a:spcAft>
                      </a:pPr>
                      <a:r>
                        <a:rPr lang="zh-CN" sz="1400" kern="100">
                          <a:effectLst/>
                          <a:latin typeface="Times New Roman"/>
                          <a:ea typeface="宋体"/>
                          <a:cs typeface="宋体"/>
                        </a:rPr>
                        <a:t>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newPutinStorePushButton</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QPushButton</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text: </a:t>
                      </a:r>
                      <a:r>
                        <a:rPr lang="zh-CN" sz="1400" kern="100">
                          <a:effectLst/>
                          <a:latin typeface="Times New Roman"/>
                          <a:ea typeface="宋体"/>
                          <a:cs typeface="宋体"/>
                        </a:rPr>
                        <a:t>入 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844">
                <a:tc>
                  <a:txBody>
                    <a:bodyPr/>
                    <a:lstStyle/>
                    <a:p>
                      <a:pPr indent="266700" algn="ctr">
                        <a:lnSpc>
                          <a:spcPts val="1400"/>
                        </a:lnSpc>
                        <a:spcAft>
                          <a:spcPts val="0"/>
                        </a:spcAft>
                      </a:pPr>
                      <a:r>
                        <a:rPr lang="zh-CN" sz="1400" kern="100">
                          <a:effectLst/>
                          <a:latin typeface="Times New Roman"/>
                          <a:ea typeface="宋体"/>
                          <a:cs typeface="宋体"/>
                        </a:rPr>
                        <a:t>⑨</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newClearancePushButton</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QPushButton</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text: </a:t>
                      </a:r>
                      <a:r>
                        <a:rPr lang="zh-CN" sz="1400" kern="100">
                          <a:effectLst/>
                          <a:latin typeface="Times New Roman"/>
                          <a:ea typeface="宋体"/>
                          <a:cs typeface="宋体"/>
                        </a:rPr>
                        <a:t>清 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71737">
                <a:tc>
                  <a:txBody>
                    <a:bodyPr/>
                    <a:lstStyle/>
                    <a:p>
                      <a:pPr indent="266700" algn="ctr">
                        <a:lnSpc>
                          <a:spcPts val="1400"/>
                        </a:lnSpc>
                        <a:spcAft>
                          <a:spcPts val="0"/>
                        </a:spcAft>
                      </a:pPr>
                      <a:r>
                        <a:rPr lang="zh-CN" sz="1400" kern="100">
                          <a:effectLst/>
                          <a:latin typeface="Times New Roman"/>
                          <a:ea typeface="宋体"/>
                          <a:cs typeface="宋体"/>
                        </a:rPr>
                        <a:t>⑩</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commodityTableView</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QTableView</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dirty="0" err="1">
                          <a:effectLst/>
                          <a:latin typeface="Times New Roman"/>
                          <a:ea typeface="宋体"/>
                          <a:cs typeface="宋体"/>
                        </a:rPr>
                        <a:t>horizontalHeaderVisible</a:t>
                      </a:r>
                      <a:r>
                        <a:rPr lang="en-US" sz="1400" kern="100" dirty="0">
                          <a:effectLst/>
                          <a:latin typeface="Times New Roman"/>
                          <a:ea typeface="宋体"/>
                          <a:cs typeface="宋体"/>
                        </a:rPr>
                        <a:t>: </a:t>
                      </a:r>
                      <a:r>
                        <a:rPr lang="zh-CN" sz="1400" kern="100" dirty="0">
                          <a:effectLst/>
                          <a:latin typeface="Times New Roman"/>
                          <a:ea typeface="宋体"/>
                          <a:cs typeface="宋体"/>
                        </a:rPr>
                        <a:t>勾选</a:t>
                      </a:r>
                      <a:r>
                        <a:rPr lang="en-US" sz="1400" kern="100" dirty="0">
                          <a:effectLst/>
                          <a:latin typeface="Times New Roman"/>
                          <a:ea typeface="宋体"/>
                          <a:cs typeface="宋体"/>
                        </a:rPr>
                        <a:t>;</a:t>
                      </a:r>
                      <a:endParaRPr lang="zh-CN" sz="1400" kern="100" dirty="0">
                        <a:effectLst/>
                        <a:latin typeface="Times New Roman"/>
                        <a:ea typeface="宋体"/>
                        <a:cs typeface="宋体"/>
                      </a:endParaRPr>
                    </a:p>
                    <a:p>
                      <a:pPr indent="266700" algn="just">
                        <a:lnSpc>
                          <a:spcPts val="1400"/>
                        </a:lnSpc>
                        <a:spcAft>
                          <a:spcPts val="0"/>
                        </a:spcAft>
                      </a:pPr>
                      <a:r>
                        <a:rPr lang="en-US" sz="1400" kern="100" dirty="0" err="1">
                          <a:effectLst/>
                          <a:latin typeface="Times New Roman"/>
                          <a:ea typeface="宋体"/>
                          <a:cs typeface="宋体"/>
                        </a:rPr>
                        <a:t>horizontalHeaderDefaultSectionSize</a:t>
                      </a:r>
                      <a:r>
                        <a:rPr lang="en-US" sz="1400" kern="100" dirty="0">
                          <a:effectLst/>
                          <a:latin typeface="Times New Roman"/>
                          <a:ea typeface="宋体"/>
                          <a:cs typeface="宋体"/>
                        </a:rPr>
                        <a:t>: 120;</a:t>
                      </a:r>
                      <a:endParaRPr lang="zh-CN" sz="1400" kern="100" dirty="0">
                        <a:effectLst/>
                        <a:latin typeface="Times New Roman"/>
                        <a:ea typeface="宋体"/>
                        <a:cs typeface="宋体"/>
                      </a:endParaRPr>
                    </a:p>
                    <a:p>
                      <a:pPr indent="266700" algn="just">
                        <a:lnSpc>
                          <a:spcPts val="1400"/>
                        </a:lnSpc>
                        <a:spcAft>
                          <a:spcPts val="0"/>
                        </a:spcAft>
                      </a:pPr>
                      <a:r>
                        <a:rPr lang="en-US" sz="1400" kern="100" dirty="0" err="1">
                          <a:effectLst/>
                          <a:latin typeface="Times New Roman"/>
                          <a:ea typeface="宋体"/>
                          <a:cs typeface="宋体"/>
                        </a:rPr>
                        <a:t>horizontalHeaderMinimumSectionSize</a:t>
                      </a:r>
                      <a:r>
                        <a:rPr lang="en-US" sz="1400" kern="100" dirty="0">
                          <a:effectLst/>
                          <a:latin typeface="Times New Roman"/>
                          <a:ea typeface="宋体"/>
                          <a:cs typeface="宋体"/>
                        </a:rPr>
                        <a:t>: 25;</a:t>
                      </a:r>
                      <a:endParaRPr lang="zh-CN" sz="1400" kern="100" dirty="0">
                        <a:effectLst/>
                        <a:latin typeface="Times New Roman"/>
                        <a:ea typeface="宋体"/>
                        <a:cs typeface="宋体"/>
                      </a:endParaRPr>
                    </a:p>
                    <a:p>
                      <a:pPr indent="266700" algn="just">
                        <a:lnSpc>
                          <a:spcPts val="1400"/>
                        </a:lnSpc>
                        <a:spcAft>
                          <a:spcPts val="0"/>
                        </a:spcAft>
                      </a:pPr>
                      <a:r>
                        <a:rPr lang="en-US" sz="1400" kern="100" dirty="0" err="1">
                          <a:effectLst/>
                          <a:latin typeface="Times New Roman"/>
                          <a:ea typeface="宋体"/>
                          <a:cs typeface="宋体"/>
                        </a:rPr>
                        <a:t>horizontalHeaderStretchLastSection</a:t>
                      </a:r>
                      <a:r>
                        <a:rPr lang="en-US" sz="1400" kern="100" dirty="0">
                          <a:effectLst/>
                          <a:latin typeface="Times New Roman"/>
                          <a:ea typeface="宋体"/>
                          <a:cs typeface="宋体"/>
                        </a:rPr>
                        <a:t>: </a:t>
                      </a:r>
                      <a:r>
                        <a:rPr lang="zh-CN" sz="1400" kern="100" dirty="0">
                          <a:effectLst/>
                          <a:latin typeface="Times New Roman"/>
                          <a:ea typeface="宋体"/>
                          <a:cs typeface="宋体"/>
                        </a:rPr>
                        <a:t>勾选</a:t>
                      </a:r>
                      <a:r>
                        <a:rPr lang="en-US" sz="1400" kern="100" dirty="0">
                          <a:effectLst/>
                          <a:latin typeface="Times New Roman"/>
                          <a:ea typeface="宋体"/>
                          <a:cs typeface="宋体"/>
                        </a:rPr>
                        <a:t>;</a:t>
                      </a:r>
                      <a:endParaRPr lang="zh-CN" sz="1400" kern="100" dirty="0">
                        <a:effectLst/>
                        <a:latin typeface="Times New Roman"/>
                        <a:ea typeface="宋体"/>
                        <a:cs typeface="宋体"/>
                      </a:endParaRPr>
                    </a:p>
                    <a:p>
                      <a:pPr indent="266700" algn="just">
                        <a:lnSpc>
                          <a:spcPts val="1400"/>
                        </a:lnSpc>
                        <a:spcAft>
                          <a:spcPts val="0"/>
                        </a:spcAft>
                      </a:pPr>
                      <a:r>
                        <a:rPr lang="en-US" sz="1400" kern="100" dirty="0" err="1">
                          <a:effectLst/>
                          <a:latin typeface="Times New Roman"/>
                          <a:ea typeface="宋体"/>
                          <a:cs typeface="宋体"/>
                        </a:rPr>
                        <a:t>verticalHeaderVisible</a:t>
                      </a:r>
                      <a:r>
                        <a:rPr lang="en-US" sz="1400" kern="100" dirty="0">
                          <a:effectLst/>
                          <a:latin typeface="Times New Roman"/>
                          <a:ea typeface="宋体"/>
                          <a:cs typeface="宋体"/>
                        </a:rPr>
                        <a:t>: </a:t>
                      </a:r>
                      <a:r>
                        <a:rPr lang="zh-CN" sz="1400" kern="100" dirty="0">
                          <a:effectLst/>
                          <a:latin typeface="Times New Roman"/>
                          <a:ea typeface="宋体"/>
                          <a:cs typeface="宋体"/>
                        </a:rPr>
                        <a:t>取消勾选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63520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56372" y="1776792"/>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69703" y="1516317"/>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98872" y="1872752"/>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03</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1908" y="947093"/>
            <a:ext cx="939645" cy="1112796"/>
          </a:xfrm>
          <a:prstGeom prst="rect">
            <a:avLst/>
          </a:prstGeom>
        </p:spPr>
      </p:pic>
      <p:sp>
        <p:nvSpPr>
          <p:cNvPr id="25" name="TextBox 5"/>
          <p:cNvSpPr txBox="1"/>
          <p:nvPr/>
        </p:nvSpPr>
        <p:spPr>
          <a:xfrm>
            <a:off x="4504155" y="3820579"/>
            <a:ext cx="2872543" cy="518595"/>
          </a:xfrm>
          <a:prstGeom prst="rect">
            <a:avLst/>
          </a:prstGeom>
          <a:noFill/>
        </p:spPr>
        <p:txBody>
          <a:bodyPr wrap="square" lIns="86863" tIns="43430" rIns="86863" bIns="43430" rtlCol="0">
            <a:spAutoFit/>
          </a:bodyPr>
          <a:lstStyle/>
          <a:p>
            <a:r>
              <a:rPr lang="zh-CN" altLang="zh-CN" sz="2800" b="1" dirty="0"/>
              <a:t>“预售订单”页</a:t>
            </a:r>
            <a:endParaRPr lang="zh-CN" altLang="zh-CN" sz="2800" b="1" dirty="0"/>
          </a:p>
        </p:txBody>
      </p:sp>
    </p:spTree>
    <p:extLst>
      <p:ext uri="{BB962C8B-B14F-4D97-AF65-F5344CB8AC3E}">
        <p14:creationId xmlns:p14="http://schemas.microsoft.com/office/powerpoint/2010/main" val="840664685"/>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56372" y="1776792"/>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69703" y="1516317"/>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98872" y="1872752"/>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01</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1908" y="947093"/>
            <a:ext cx="939645" cy="1112796"/>
          </a:xfrm>
          <a:prstGeom prst="rect">
            <a:avLst/>
          </a:prstGeom>
        </p:spPr>
      </p:pic>
      <p:sp>
        <p:nvSpPr>
          <p:cNvPr id="25" name="TextBox 5"/>
          <p:cNvSpPr txBox="1"/>
          <p:nvPr/>
        </p:nvSpPr>
        <p:spPr>
          <a:xfrm>
            <a:off x="4822667" y="3820579"/>
            <a:ext cx="2235519" cy="518595"/>
          </a:xfrm>
          <a:prstGeom prst="rect">
            <a:avLst/>
          </a:prstGeom>
          <a:noFill/>
        </p:spPr>
        <p:txBody>
          <a:bodyPr wrap="square" lIns="86863" tIns="43430" rIns="86863" bIns="43430" rtlCol="0">
            <a:spAutoFit/>
          </a:bodyPr>
          <a:lstStyle/>
          <a:p>
            <a:r>
              <a:rPr lang="zh-CN" altLang="zh-CN" sz="2800" b="1" dirty="0" smtClean="0"/>
              <a:t>登</a:t>
            </a:r>
            <a:r>
              <a:rPr lang="en-US" altLang="zh-CN" sz="2800" b="1" dirty="0" smtClean="0"/>
              <a:t>  </a:t>
            </a:r>
            <a:r>
              <a:rPr lang="zh-CN" altLang="zh-CN" sz="2800" b="1" dirty="0" smtClean="0"/>
              <a:t>录</a:t>
            </a:r>
            <a:r>
              <a:rPr lang="en-US" altLang="zh-CN" sz="2800" b="1" dirty="0" smtClean="0"/>
              <a:t>  </a:t>
            </a:r>
            <a:r>
              <a:rPr lang="zh-CN" altLang="zh-CN" sz="2800" b="1" dirty="0" smtClean="0"/>
              <a:t>功</a:t>
            </a:r>
            <a:r>
              <a:rPr lang="en-US" altLang="zh-CN" sz="2800" b="1" dirty="0" smtClean="0"/>
              <a:t>  </a:t>
            </a:r>
            <a:r>
              <a:rPr lang="zh-CN" altLang="zh-CN" sz="2800" b="1" dirty="0" smtClean="0"/>
              <a:t>能</a:t>
            </a:r>
            <a:endParaRPr lang="zh-CN" altLang="zh-CN" sz="2800" b="1" dirty="0"/>
          </a:p>
        </p:txBody>
      </p:sp>
    </p:spTree>
    <p:extLst>
      <p:ext uri="{BB962C8B-B14F-4D97-AF65-F5344CB8AC3E}">
        <p14:creationId xmlns:p14="http://schemas.microsoft.com/office/powerpoint/2010/main" val="2455363009"/>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2350323" cy="461665"/>
          </a:xfrm>
          <a:prstGeom prst="rect">
            <a:avLst/>
          </a:prstGeom>
        </p:spPr>
        <p:txBody>
          <a:bodyPr wrap="none">
            <a:spAutoFit/>
          </a:bodyPr>
          <a:lstStyle/>
          <a:p>
            <a:r>
              <a:rPr lang="zh-CN" altLang="zh-CN" sz="2400" b="1" dirty="0"/>
              <a:t>“预售订单”页</a:t>
            </a:r>
          </a:p>
        </p:txBody>
      </p:sp>
      <p:sp>
        <p:nvSpPr>
          <p:cNvPr id="3" name="矩形 2"/>
          <p:cNvSpPr/>
          <p:nvPr/>
        </p:nvSpPr>
        <p:spPr>
          <a:xfrm>
            <a:off x="1044934" y="958122"/>
            <a:ext cx="10034744" cy="369332"/>
          </a:xfrm>
          <a:prstGeom prst="rect">
            <a:avLst/>
          </a:prstGeom>
        </p:spPr>
        <p:txBody>
          <a:bodyPr wrap="square">
            <a:spAutoFit/>
          </a:bodyPr>
          <a:lstStyle/>
          <a:p>
            <a:r>
              <a:rPr lang="zh-CN" altLang="zh-CN" sz="1800" dirty="0"/>
              <a:t>“预售订单”页界面设计效果如图</a:t>
            </a:r>
            <a:r>
              <a:rPr lang="en-US" altLang="zh-CN" sz="1800" dirty="0"/>
              <a:t>17.14</a:t>
            </a:r>
            <a:r>
              <a:rPr lang="zh-CN" altLang="zh-CN" sz="1800" dirty="0"/>
              <a:t>所示。“预售订单”页界面上各个控件的属性设置见表</a:t>
            </a:r>
            <a:r>
              <a:rPr lang="en-US" altLang="zh-CN" sz="1800" dirty="0"/>
              <a:t>17.7</a:t>
            </a:r>
            <a:r>
              <a:rPr lang="zh-CN" altLang="zh-CN" sz="1800" dirty="0"/>
              <a:t>。</a:t>
            </a:r>
          </a:p>
        </p:txBody>
      </p:sp>
      <p:pic>
        <p:nvPicPr>
          <p:cNvPr id="14338" name="Picture 2" descr="17-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2164" y="1603436"/>
            <a:ext cx="7840335" cy="3502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248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2350323" cy="461665"/>
          </a:xfrm>
          <a:prstGeom prst="rect">
            <a:avLst/>
          </a:prstGeom>
        </p:spPr>
        <p:txBody>
          <a:bodyPr wrap="none">
            <a:spAutoFit/>
          </a:bodyPr>
          <a:lstStyle/>
          <a:p>
            <a:r>
              <a:rPr lang="zh-CN" altLang="zh-CN" sz="2400" b="1" dirty="0"/>
              <a:t>“预售订单”页</a:t>
            </a:r>
          </a:p>
        </p:txBody>
      </p:sp>
      <p:sp>
        <p:nvSpPr>
          <p:cNvPr id="3" name="矩形 2"/>
          <p:cNvSpPr/>
          <p:nvPr/>
        </p:nvSpPr>
        <p:spPr>
          <a:xfrm>
            <a:off x="2870235" y="934547"/>
            <a:ext cx="5032147" cy="369332"/>
          </a:xfrm>
          <a:prstGeom prst="rect">
            <a:avLst/>
          </a:prstGeom>
        </p:spPr>
        <p:txBody>
          <a:bodyPr wrap="none">
            <a:spAutoFit/>
          </a:bodyPr>
          <a:lstStyle/>
          <a:p>
            <a:r>
              <a:rPr lang="zh-CN" altLang="zh-CN" sz="1800" dirty="0"/>
              <a:t>表</a:t>
            </a:r>
            <a:r>
              <a:rPr lang="en-US" altLang="zh-CN" sz="1800" dirty="0"/>
              <a:t>17.7 </a:t>
            </a:r>
            <a:r>
              <a:rPr lang="zh-CN" altLang="zh-CN" sz="1800" dirty="0"/>
              <a:t>“预售订单”页界面上各控件的属性设置</a:t>
            </a:r>
          </a:p>
        </p:txBody>
      </p:sp>
      <p:graphicFrame>
        <p:nvGraphicFramePr>
          <p:cNvPr id="4" name="表格 3"/>
          <p:cNvGraphicFramePr>
            <a:graphicFrameLocks noGrp="1"/>
          </p:cNvGraphicFramePr>
          <p:nvPr>
            <p:extLst>
              <p:ext uri="{D42A27DB-BD31-4B8C-83A1-F6EECF244321}">
                <p14:modId xmlns:p14="http://schemas.microsoft.com/office/powerpoint/2010/main" val="3687240950"/>
              </p:ext>
            </p:extLst>
          </p:nvPr>
        </p:nvGraphicFramePr>
        <p:xfrm>
          <a:off x="1044934" y="1461016"/>
          <a:ext cx="10028515" cy="5224795"/>
        </p:xfrm>
        <a:graphic>
          <a:graphicData uri="http://schemas.openxmlformats.org/drawingml/2006/table">
            <a:tbl>
              <a:tblPr firstRow="1" firstCol="1" bandRow="1"/>
              <a:tblGrid>
                <a:gridCol w="1153279"/>
                <a:gridCol w="2727756"/>
                <a:gridCol w="1534363"/>
                <a:gridCol w="4613117"/>
              </a:tblGrid>
              <a:tr h="259547">
                <a:tc>
                  <a:txBody>
                    <a:bodyPr/>
                    <a:lstStyle/>
                    <a:p>
                      <a:pPr indent="266700" algn="ctr">
                        <a:lnSpc>
                          <a:spcPts val="1400"/>
                        </a:lnSpc>
                        <a:spcAft>
                          <a:spcPts val="0"/>
                        </a:spcAft>
                      </a:pPr>
                      <a:r>
                        <a:rPr lang="zh-CN" sz="1400" kern="100">
                          <a:effectLst/>
                          <a:latin typeface="Times New Roman"/>
                          <a:ea typeface="黑体"/>
                          <a:cs typeface="宋体"/>
                        </a:rPr>
                        <a:t>序</a:t>
                      </a:r>
                      <a:r>
                        <a:rPr lang="en-US" sz="1400" kern="100">
                          <a:effectLst/>
                          <a:latin typeface="Times New Roman"/>
                          <a:ea typeface="黑体"/>
                          <a:cs typeface="宋体"/>
                        </a:rPr>
                        <a:t>    </a:t>
                      </a:r>
                      <a:r>
                        <a:rPr lang="zh-CN" sz="1400" kern="100">
                          <a:effectLst/>
                          <a:latin typeface="Times New Roman"/>
                          <a:ea typeface="黑体"/>
                          <a:cs typeface="宋体"/>
                        </a:rPr>
                        <a:t>号</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名</a:t>
                      </a:r>
                      <a:r>
                        <a:rPr lang="en-US" sz="1400" kern="100">
                          <a:effectLst/>
                          <a:latin typeface="Times New Roman"/>
                          <a:ea typeface="黑体"/>
                          <a:cs typeface="宋体"/>
                        </a:rPr>
                        <a:t>    </a:t>
                      </a:r>
                      <a:r>
                        <a:rPr lang="zh-CN" sz="1400" kern="100">
                          <a:effectLst/>
                          <a:latin typeface="Times New Roman"/>
                          <a:ea typeface="黑体"/>
                          <a:cs typeface="宋体"/>
                        </a:rPr>
                        <a:t>称</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类 </a:t>
                      </a:r>
                      <a:r>
                        <a:rPr lang="en-US" sz="1400" kern="100">
                          <a:effectLst/>
                          <a:latin typeface="Times New Roman"/>
                          <a:ea typeface="黑体"/>
                          <a:cs typeface="宋体"/>
                        </a:rPr>
                        <a:t>   </a:t>
                      </a:r>
                      <a:r>
                        <a:rPr lang="zh-CN" sz="1400" kern="100">
                          <a:effectLst/>
                          <a:latin typeface="Times New Roman"/>
                          <a:ea typeface="黑体"/>
                          <a:cs typeface="宋体"/>
                        </a:rPr>
                        <a:t>型</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属 性 设 置</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59547">
                <a:tc>
                  <a:txBody>
                    <a:bodyPr/>
                    <a:lstStyle/>
                    <a:p>
                      <a:pPr indent="266700" algn="ctr">
                        <a:lnSpc>
                          <a:spcPts val="1400"/>
                        </a:lnSpc>
                        <a:spcAft>
                          <a:spcPts val="0"/>
                        </a:spcAft>
                      </a:pPr>
                      <a:r>
                        <a:rPr lang="zh-CN" sz="1400" kern="100">
                          <a:effectLst/>
                          <a:latin typeface="Times New Roman"/>
                          <a:ea typeface="宋体"/>
                          <a:cs typeface="宋体"/>
                        </a:rPr>
                        <a:t>①</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preCategoryComboBox</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QComboBox</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547">
                <a:tc>
                  <a:txBody>
                    <a:bodyPr/>
                    <a:lstStyle/>
                    <a:p>
                      <a:pPr indent="266700" algn="ctr">
                        <a:lnSpc>
                          <a:spcPts val="1400"/>
                        </a:lnSpc>
                        <a:spcAft>
                          <a:spcPts val="0"/>
                        </a:spcAft>
                      </a:pPr>
                      <a:r>
                        <a:rPr lang="zh-CN" sz="1400" kern="100">
                          <a:effectLst/>
                          <a:latin typeface="Times New Roman"/>
                          <a:ea typeface="宋体"/>
                          <a:cs typeface="宋体"/>
                        </a:rPr>
                        <a:t>②</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preNameComboBox</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QComboBox</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400"/>
                        </a:lnSpc>
                        <a:spcAft>
                          <a:spcPts val="0"/>
                        </a:spcAft>
                      </a:pPr>
                      <a:r>
                        <a:rPr lang="zh-CN" sz="1400" kern="100">
                          <a:effectLst/>
                          <a:latin typeface="Times New Roman"/>
                          <a:ea typeface="宋体"/>
                          <a:cs typeface="宋体"/>
                        </a:rPr>
                        <a:t>—</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8867">
                <a:tc>
                  <a:txBody>
                    <a:bodyPr/>
                    <a:lstStyle/>
                    <a:p>
                      <a:pPr indent="266700" algn="ctr">
                        <a:lnSpc>
                          <a:spcPts val="1400"/>
                        </a:lnSpc>
                        <a:spcAft>
                          <a:spcPts val="0"/>
                        </a:spcAft>
                      </a:pPr>
                      <a:r>
                        <a:rPr lang="zh-CN" sz="1400" kern="100">
                          <a:effectLst/>
                          <a:latin typeface="Times New Roman"/>
                          <a:ea typeface="宋体"/>
                          <a:cs typeface="宋体"/>
                        </a:rPr>
                        <a:t>③</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preOutputPriceLabel</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QLabel</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300"/>
                        </a:lnSpc>
                        <a:spcAft>
                          <a:spcPts val="0"/>
                        </a:spcAft>
                      </a:pPr>
                      <a:r>
                        <a:rPr lang="en-US" sz="1400" kern="100">
                          <a:effectLst/>
                          <a:latin typeface="Times New Roman"/>
                          <a:ea typeface="宋体"/>
                          <a:cs typeface="宋体"/>
                        </a:rPr>
                        <a:t>frameShape: Box;</a:t>
                      </a:r>
                      <a:endParaRPr lang="zh-CN" sz="1400" kern="100">
                        <a:effectLst/>
                        <a:latin typeface="Times New Roman"/>
                        <a:ea typeface="宋体"/>
                        <a:cs typeface="宋体"/>
                      </a:endParaRPr>
                    </a:p>
                    <a:p>
                      <a:pPr indent="266700" algn="just">
                        <a:lnSpc>
                          <a:spcPts val="1300"/>
                        </a:lnSpc>
                        <a:spcAft>
                          <a:spcPts val="0"/>
                        </a:spcAft>
                      </a:pPr>
                      <a:r>
                        <a:rPr lang="en-US" sz="1400" kern="100">
                          <a:effectLst/>
                          <a:latin typeface="Times New Roman"/>
                          <a:ea typeface="宋体"/>
                          <a:cs typeface="宋体"/>
                        </a:rPr>
                        <a:t>frameShadow: Sunken;</a:t>
                      </a:r>
                      <a:endParaRPr lang="zh-CN" sz="1400" kern="100">
                        <a:effectLst/>
                        <a:latin typeface="Times New Roman"/>
                        <a:ea typeface="宋体"/>
                        <a:cs typeface="宋体"/>
                      </a:endParaRPr>
                    </a:p>
                    <a:p>
                      <a:pPr indent="266700" algn="just">
                        <a:lnSpc>
                          <a:spcPts val="1300"/>
                        </a:lnSpc>
                        <a:spcAft>
                          <a:spcPts val="0"/>
                        </a:spcAft>
                      </a:pPr>
                      <a:r>
                        <a:rPr lang="en-US" sz="1400" kern="100">
                          <a:effectLst/>
                          <a:latin typeface="Times New Roman"/>
                          <a:ea typeface="宋体"/>
                          <a:cs typeface="宋体"/>
                        </a:rPr>
                        <a:t>text:</a:t>
                      </a:r>
                      <a:r>
                        <a:rPr lang="zh-CN" sz="1400" kern="100">
                          <a:effectLst/>
                          <a:latin typeface="Times New Roman"/>
                          <a:ea typeface="宋体"/>
                          <a:cs typeface="宋体"/>
                        </a:rPr>
                        <a:t>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8867">
                <a:tc>
                  <a:txBody>
                    <a:bodyPr/>
                    <a:lstStyle/>
                    <a:p>
                      <a:pPr indent="266700" algn="ctr">
                        <a:lnSpc>
                          <a:spcPts val="1400"/>
                        </a:lnSpc>
                        <a:spcAft>
                          <a:spcPts val="0"/>
                        </a:spcAft>
                      </a:pPr>
                      <a:r>
                        <a:rPr lang="zh-CN" sz="1400" kern="100">
                          <a:effectLst/>
                          <a:latin typeface="Times New Roman"/>
                          <a:ea typeface="宋体"/>
                          <a:cs typeface="宋体"/>
                        </a:rPr>
                        <a:t>④</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preAmountLabel</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QLabel</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300"/>
                        </a:lnSpc>
                        <a:spcAft>
                          <a:spcPts val="0"/>
                        </a:spcAft>
                      </a:pPr>
                      <a:r>
                        <a:rPr lang="en-US" sz="1400" kern="100">
                          <a:effectLst/>
                          <a:latin typeface="Times New Roman"/>
                          <a:ea typeface="宋体"/>
                          <a:cs typeface="宋体"/>
                        </a:rPr>
                        <a:t>frameShape: Box;</a:t>
                      </a:r>
                      <a:endParaRPr lang="zh-CN" sz="1400" kern="100">
                        <a:effectLst/>
                        <a:latin typeface="Times New Roman"/>
                        <a:ea typeface="宋体"/>
                        <a:cs typeface="宋体"/>
                      </a:endParaRPr>
                    </a:p>
                    <a:p>
                      <a:pPr indent="266700" algn="just">
                        <a:lnSpc>
                          <a:spcPts val="1300"/>
                        </a:lnSpc>
                        <a:spcAft>
                          <a:spcPts val="0"/>
                        </a:spcAft>
                      </a:pPr>
                      <a:r>
                        <a:rPr lang="en-US" sz="1400" kern="100">
                          <a:effectLst/>
                          <a:latin typeface="Times New Roman"/>
                          <a:ea typeface="宋体"/>
                          <a:cs typeface="宋体"/>
                        </a:rPr>
                        <a:t>frameShadow: Sunken;</a:t>
                      </a:r>
                      <a:endParaRPr lang="zh-CN" sz="1400" kern="100">
                        <a:effectLst/>
                        <a:latin typeface="Times New Roman"/>
                        <a:ea typeface="宋体"/>
                        <a:cs typeface="宋体"/>
                      </a:endParaRPr>
                    </a:p>
                    <a:p>
                      <a:pPr indent="266700" algn="just">
                        <a:lnSpc>
                          <a:spcPts val="1300"/>
                        </a:lnSpc>
                        <a:spcAft>
                          <a:spcPts val="0"/>
                        </a:spcAft>
                      </a:pPr>
                      <a:r>
                        <a:rPr lang="en-US" sz="1400" kern="100">
                          <a:effectLst/>
                          <a:latin typeface="Times New Roman"/>
                          <a:ea typeface="宋体"/>
                          <a:cs typeface="宋体"/>
                        </a:rPr>
                        <a:t>text: </a:t>
                      </a:r>
                      <a:r>
                        <a:rPr lang="zh-CN" sz="1400" kern="100">
                          <a:effectLst/>
                          <a:latin typeface="Times New Roman"/>
                          <a:ea typeface="宋体"/>
                          <a:cs typeface="宋体"/>
                        </a:rPr>
                        <a:t>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3161">
                <a:tc>
                  <a:txBody>
                    <a:bodyPr/>
                    <a:lstStyle/>
                    <a:p>
                      <a:pPr indent="266700" algn="ctr">
                        <a:lnSpc>
                          <a:spcPts val="1400"/>
                        </a:lnSpc>
                        <a:spcAft>
                          <a:spcPts val="0"/>
                        </a:spcAft>
                      </a:pPr>
                      <a:r>
                        <a:rPr lang="zh-CN" sz="1400" kern="100">
                          <a:effectLst/>
                          <a:latin typeface="Times New Roman"/>
                          <a:ea typeface="宋体"/>
                          <a:cs typeface="宋体"/>
                        </a:rPr>
                        <a:t>⑤</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preCountSpinBox</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QSpinBox</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300"/>
                        </a:lnSpc>
                        <a:spcAft>
                          <a:spcPts val="0"/>
                        </a:spcAft>
                      </a:pPr>
                      <a:r>
                        <a:rPr lang="en-US" sz="1400" kern="100">
                          <a:effectLst/>
                          <a:latin typeface="Times New Roman"/>
                          <a:ea typeface="宋体"/>
                          <a:cs typeface="宋体"/>
                        </a:rPr>
                        <a:t>alignment: </a:t>
                      </a:r>
                      <a:r>
                        <a:rPr lang="zh-CN" sz="1400" kern="100">
                          <a:effectLst/>
                          <a:latin typeface="Times New Roman"/>
                          <a:ea typeface="宋体"/>
                          <a:cs typeface="宋体"/>
                        </a:rPr>
                        <a:t>水平的</a:t>
                      </a:r>
                      <a:r>
                        <a:rPr lang="en-US" sz="1400" kern="100">
                          <a:effectLst/>
                          <a:latin typeface="Times New Roman"/>
                          <a:ea typeface="宋体"/>
                          <a:cs typeface="宋体"/>
                        </a:rPr>
                        <a:t>, AlignHCenter;</a:t>
                      </a:r>
                      <a:endParaRPr lang="zh-CN" sz="1400" kern="100">
                        <a:effectLst/>
                        <a:latin typeface="Times New Roman"/>
                        <a:ea typeface="宋体"/>
                        <a:cs typeface="宋体"/>
                      </a:endParaRPr>
                    </a:p>
                    <a:p>
                      <a:pPr indent="266700" algn="just">
                        <a:lnSpc>
                          <a:spcPts val="1300"/>
                        </a:lnSpc>
                        <a:spcAft>
                          <a:spcPts val="0"/>
                        </a:spcAft>
                      </a:pPr>
                      <a:r>
                        <a:rPr lang="en-US" sz="1400" kern="100">
                          <a:effectLst/>
                          <a:latin typeface="Times New Roman"/>
                          <a:ea typeface="宋体"/>
                          <a:cs typeface="宋体"/>
                        </a:rPr>
                        <a:t>value:1</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8867">
                <a:tc>
                  <a:txBody>
                    <a:bodyPr/>
                    <a:lstStyle/>
                    <a:p>
                      <a:pPr indent="266700" algn="ctr">
                        <a:lnSpc>
                          <a:spcPts val="1400"/>
                        </a:lnSpc>
                        <a:spcAft>
                          <a:spcPts val="0"/>
                        </a:spcAft>
                      </a:pPr>
                      <a:r>
                        <a:rPr lang="zh-CN" sz="1400" kern="100">
                          <a:effectLst/>
                          <a:latin typeface="Times New Roman"/>
                          <a:ea typeface="宋体"/>
                          <a:cs typeface="宋体"/>
                        </a:rPr>
                        <a:t>⑥</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preTotalLabel</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QLabel</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300"/>
                        </a:lnSpc>
                        <a:spcAft>
                          <a:spcPts val="0"/>
                        </a:spcAft>
                      </a:pPr>
                      <a:r>
                        <a:rPr lang="en-US" sz="1400" kern="100">
                          <a:effectLst/>
                          <a:latin typeface="Times New Roman"/>
                          <a:ea typeface="宋体"/>
                          <a:cs typeface="宋体"/>
                        </a:rPr>
                        <a:t>frameShape: Box;</a:t>
                      </a:r>
                      <a:endParaRPr lang="zh-CN" sz="1400" kern="100">
                        <a:effectLst/>
                        <a:latin typeface="Times New Roman"/>
                        <a:ea typeface="宋体"/>
                        <a:cs typeface="宋体"/>
                      </a:endParaRPr>
                    </a:p>
                    <a:p>
                      <a:pPr indent="266700" algn="just">
                        <a:lnSpc>
                          <a:spcPts val="1300"/>
                        </a:lnSpc>
                        <a:spcAft>
                          <a:spcPts val="0"/>
                        </a:spcAft>
                      </a:pPr>
                      <a:r>
                        <a:rPr lang="en-US" sz="1400" kern="100">
                          <a:effectLst/>
                          <a:latin typeface="Times New Roman"/>
                          <a:ea typeface="宋体"/>
                          <a:cs typeface="宋体"/>
                        </a:rPr>
                        <a:t>frameShadow: Sunken;</a:t>
                      </a:r>
                      <a:endParaRPr lang="zh-CN" sz="1400" kern="100">
                        <a:effectLst/>
                        <a:latin typeface="Times New Roman"/>
                        <a:ea typeface="宋体"/>
                        <a:cs typeface="宋体"/>
                      </a:endParaRPr>
                    </a:p>
                    <a:p>
                      <a:pPr indent="266700" algn="just">
                        <a:lnSpc>
                          <a:spcPts val="1300"/>
                        </a:lnSpc>
                        <a:spcAft>
                          <a:spcPts val="0"/>
                        </a:spcAft>
                      </a:pPr>
                      <a:r>
                        <a:rPr lang="en-US" sz="1400" kern="100">
                          <a:effectLst/>
                          <a:latin typeface="Times New Roman"/>
                          <a:ea typeface="宋体"/>
                          <a:cs typeface="宋体"/>
                        </a:rPr>
                        <a:t>text: </a:t>
                      </a:r>
                      <a:r>
                        <a:rPr lang="zh-CN" sz="1400" kern="100">
                          <a:effectLst/>
                          <a:latin typeface="Times New Roman"/>
                          <a:ea typeface="宋体"/>
                          <a:cs typeface="宋体"/>
                        </a:rPr>
                        <a:t>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81445">
                <a:tc>
                  <a:txBody>
                    <a:bodyPr/>
                    <a:lstStyle/>
                    <a:p>
                      <a:pPr indent="266700" algn="ctr">
                        <a:lnSpc>
                          <a:spcPts val="1400"/>
                        </a:lnSpc>
                        <a:spcAft>
                          <a:spcPts val="0"/>
                        </a:spcAft>
                      </a:pPr>
                      <a:r>
                        <a:rPr lang="zh-CN" sz="1400" kern="100">
                          <a:effectLst/>
                          <a:latin typeface="Times New Roman"/>
                          <a:ea typeface="宋体"/>
                          <a:cs typeface="宋体"/>
                        </a:rPr>
                        <a:t>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prePictureLabel</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QLabel</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300"/>
                        </a:lnSpc>
                        <a:spcAft>
                          <a:spcPts val="0"/>
                        </a:spcAft>
                      </a:pPr>
                      <a:r>
                        <a:rPr lang="en-US" sz="1400" kern="100">
                          <a:effectLst/>
                          <a:latin typeface="Times New Roman"/>
                          <a:ea typeface="宋体"/>
                          <a:cs typeface="宋体"/>
                        </a:rPr>
                        <a:t>geometry: </a:t>
                      </a:r>
                      <a:r>
                        <a:rPr lang="zh-CN" sz="1400" kern="100">
                          <a:effectLst/>
                          <a:latin typeface="Times New Roman"/>
                          <a:ea typeface="宋体"/>
                          <a:cs typeface="宋体"/>
                        </a:rPr>
                        <a:t>宽度</a:t>
                      </a:r>
                      <a:r>
                        <a:rPr lang="en-US" sz="1400" kern="100">
                          <a:effectLst/>
                          <a:latin typeface="Times New Roman"/>
                          <a:ea typeface="宋体"/>
                          <a:cs typeface="宋体"/>
                        </a:rPr>
                        <a:t>151,</a:t>
                      </a:r>
                      <a:r>
                        <a:rPr lang="zh-CN" sz="1400" kern="100">
                          <a:effectLst/>
                          <a:latin typeface="Times New Roman"/>
                          <a:ea typeface="宋体"/>
                          <a:cs typeface="宋体"/>
                        </a:rPr>
                        <a:t>高度</a:t>
                      </a:r>
                      <a:r>
                        <a:rPr lang="en-US" sz="1400" kern="100">
                          <a:effectLst/>
                          <a:latin typeface="Times New Roman"/>
                          <a:ea typeface="宋体"/>
                          <a:cs typeface="宋体"/>
                        </a:rPr>
                        <a:t>151;</a:t>
                      </a:r>
                      <a:endParaRPr lang="zh-CN" sz="1400" kern="100">
                        <a:effectLst/>
                        <a:latin typeface="Times New Roman"/>
                        <a:ea typeface="宋体"/>
                        <a:cs typeface="宋体"/>
                      </a:endParaRPr>
                    </a:p>
                    <a:p>
                      <a:pPr indent="266700" algn="just">
                        <a:lnSpc>
                          <a:spcPts val="1300"/>
                        </a:lnSpc>
                        <a:spcAft>
                          <a:spcPts val="0"/>
                        </a:spcAft>
                      </a:pPr>
                      <a:r>
                        <a:rPr lang="en-US" sz="1400" kern="100">
                          <a:effectLst/>
                          <a:latin typeface="Times New Roman"/>
                          <a:ea typeface="宋体"/>
                          <a:cs typeface="宋体"/>
                        </a:rPr>
                        <a:t>frameShape: Box;</a:t>
                      </a:r>
                      <a:endParaRPr lang="zh-CN" sz="1400" kern="100">
                        <a:effectLst/>
                        <a:latin typeface="Times New Roman"/>
                        <a:ea typeface="宋体"/>
                        <a:cs typeface="宋体"/>
                      </a:endParaRPr>
                    </a:p>
                    <a:p>
                      <a:pPr indent="266700" algn="just">
                        <a:lnSpc>
                          <a:spcPts val="1300"/>
                        </a:lnSpc>
                        <a:spcAft>
                          <a:spcPts val="0"/>
                        </a:spcAft>
                      </a:pPr>
                      <a:r>
                        <a:rPr lang="en-US" sz="1400" kern="100">
                          <a:effectLst/>
                          <a:latin typeface="Times New Roman"/>
                          <a:ea typeface="宋体"/>
                          <a:cs typeface="宋体"/>
                        </a:rPr>
                        <a:t>frameShadow: Sunken;</a:t>
                      </a:r>
                      <a:endParaRPr lang="zh-CN" sz="1400" kern="100">
                        <a:effectLst/>
                        <a:latin typeface="Times New Roman"/>
                        <a:ea typeface="宋体"/>
                        <a:cs typeface="宋体"/>
                      </a:endParaRPr>
                    </a:p>
                    <a:p>
                      <a:pPr indent="266700" algn="just">
                        <a:lnSpc>
                          <a:spcPts val="1300"/>
                        </a:lnSpc>
                        <a:spcAft>
                          <a:spcPts val="0"/>
                        </a:spcAft>
                      </a:pPr>
                      <a:r>
                        <a:rPr lang="en-US" sz="1400" kern="100">
                          <a:effectLst/>
                          <a:latin typeface="Times New Roman"/>
                          <a:ea typeface="宋体"/>
                          <a:cs typeface="宋体"/>
                        </a:rPr>
                        <a:t>text:</a:t>
                      </a:r>
                      <a:r>
                        <a:rPr lang="zh-CN" sz="1400" kern="100">
                          <a:effectLst/>
                          <a:latin typeface="Times New Roman"/>
                          <a:ea typeface="宋体"/>
                          <a:cs typeface="宋体"/>
                        </a:rPr>
                        <a:t>空</a:t>
                      </a:r>
                      <a:r>
                        <a:rPr lang="en-US" sz="1400" kern="100">
                          <a:effectLst/>
                          <a:latin typeface="Times New Roman"/>
                          <a:ea typeface="宋体"/>
                          <a:cs typeface="宋体"/>
                        </a:rPr>
                        <a:t>;</a:t>
                      </a:r>
                      <a:endParaRPr lang="zh-CN" sz="1400" kern="100">
                        <a:effectLst/>
                        <a:latin typeface="Times New Roman"/>
                        <a:ea typeface="宋体"/>
                        <a:cs typeface="宋体"/>
                      </a:endParaRPr>
                    </a:p>
                    <a:p>
                      <a:pPr indent="266700" algn="just">
                        <a:lnSpc>
                          <a:spcPts val="1300"/>
                        </a:lnSpc>
                        <a:spcAft>
                          <a:spcPts val="0"/>
                        </a:spcAft>
                      </a:pPr>
                      <a:r>
                        <a:rPr lang="en-US" sz="1400" kern="100">
                          <a:effectLst/>
                          <a:latin typeface="Times New Roman"/>
                          <a:ea typeface="宋体"/>
                          <a:cs typeface="宋体"/>
                        </a:rPr>
                        <a:t>scaledContents: </a:t>
                      </a:r>
                      <a:r>
                        <a:rPr lang="zh-CN" sz="1400" kern="100">
                          <a:effectLst/>
                          <a:latin typeface="Times New Roman"/>
                          <a:ea typeface="宋体"/>
                          <a:cs typeface="宋体"/>
                        </a:rPr>
                        <a:t>勾选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547">
                <a:tc>
                  <a:txBody>
                    <a:bodyPr/>
                    <a:lstStyle/>
                    <a:p>
                      <a:pPr indent="266700" algn="ctr">
                        <a:lnSpc>
                          <a:spcPts val="1400"/>
                        </a:lnSpc>
                        <a:spcAft>
                          <a:spcPts val="0"/>
                        </a:spcAft>
                      </a:pPr>
                      <a:r>
                        <a:rPr lang="zh-CN" sz="1400" kern="100">
                          <a:effectLst/>
                          <a:latin typeface="Times New Roman"/>
                          <a:ea typeface="宋体"/>
                          <a:cs typeface="宋体"/>
                        </a:rPr>
                        <a:t>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preSellPushButton</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QPushButton</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text: </a:t>
                      </a:r>
                      <a:r>
                        <a:rPr lang="zh-CN" sz="1400" kern="100">
                          <a:effectLst/>
                          <a:latin typeface="Times New Roman"/>
                          <a:ea typeface="宋体"/>
                          <a:cs typeface="宋体"/>
                        </a:rPr>
                        <a:t>出 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853">
                <a:tc>
                  <a:txBody>
                    <a:bodyPr/>
                    <a:lstStyle/>
                    <a:p>
                      <a:pPr indent="266700" algn="ctr">
                        <a:lnSpc>
                          <a:spcPts val="1400"/>
                        </a:lnSpc>
                        <a:spcAft>
                          <a:spcPts val="0"/>
                        </a:spcAft>
                      </a:pPr>
                      <a:r>
                        <a:rPr lang="zh-CN" sz="1400" kern="100">
                          <a:effectLst/>
                          <a:latin typeface="Times New Roman"/>
                          <a:ea typeface="宋体"/>
                          <a:cs typeface="宋体"/>
                        </a:rPr>
                        <a:t>⑨</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prePlaceOrderPushButton</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QPushButton</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enabled: </a:t>
                      </a:r>
                      <a:r>
                        <a:rPr lang="zh-CN" sz="1400" kern="100">
                          <a:effectLst/>
                          <a:latin typeface="Times New Roman"/>
                          <a:ea typeface="宋体"/>
                          <a:cs typeface="宋体"/>
                        </a:rPr>
                        <a:t>取消勾选</a:t>
                      </a:r>
                      <a:r>
                        <a:rPr lang="en-US" sz="1400" kern="100">
                          <a:effectLst/>
                          <a:latin typeface="Times New Roman"/>
                          <a:ea typeface="宋体"/>
                          <a:cs typeface="宋体"/>
                        </a:rPr>
                        <a:t>;</a:t>
                      </a:r>
                      <a:endParaRPr lang="zh-CN" sz="1400" kern="100">
                        <a:effectLst/>
                        <a:latin typeface="Times New Roman"/>
                        <a:ea typeface="宋体"/>
                        <a:cs typeface="宋体"/>
                      </a:endParaRPr>
                    </a:p>
                    <a:p>
                      <a:pPr indent="266700" algn="just">
                        <a:lnSpc>
                          <a:spcPts val="1400"/>
                        </a:lnSpc>
                        <a:spcAft>
                          <a:spcPts val="0"/>
                        </a:spcAft>
                      </a:pPr>
                      <a:r>
                        <a:rPr lang="en-US" sz="1400" kern="100">
                          <a:effectLst/>
                          <a:latin typeface="Times New Roman"/>
                          <a:ea typeface="宋体"/>
                          <a:cs typeface="宋体"/>
                        </a:rPr>
                        <a:t>text: </a:t>
                      </a:r>
                      <a:r>
                        <a:rPr lang="zh-CN" sz="1400" kern="100">
                          <a:effectLst/>
                          <a:latin typeface="Times New Roman"/>
                          <a:ea typeface="宋体"/>
                          <a:cs typeface="宋体"/>
                        </a:rPr>
                        <a:t>下 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547">
                <a:tc>
                  <a:txBody>
                    <a:bodyPr/>
                    <a:lstStyle/>
                    <a:p>
                      <a:pPr indent="266700" algn="ctr">
                        <a:lnSpc>
                          <a:spcPts val="1400"/>
                        </a:lnSpc>
                        <a:spcAft>
                          <a:spcPts val="0"/>
                        </a:spcAft>
                      </a:pPr>
                      <a:r>
                        <a:rPr lang="zh-CN" sz="1400" kern="100">
                          <a:effectLst/>
                          <a:latin typeface="Times New Roman"/>
                          <a:ea typeface="宋体"/>
                          <a:cs typeface="宋体"/>
                        </a:rPr>
                        <a:t>⑩</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sellListWidget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QListWidget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dirty="0">
                          <a:effectLst/>
                          <a:latin typeface="Times New Roman"/>
                          <a:ea typeface="宋体"/>
                          <a:cs typeface="宋体"/>
                        </a:rPr>
                        <a:t>geometry: </a:t>
                      </a:r>
                      <a:r>
                        <a:rPr lang="zh-CN" sz="1400" kern="100" dirty="0">
                          <a:effectLst/>
                          <a:latin typeface="Times New Roman"/>
                          <a:ea typeface="宋体"/>
                          <a:cs typeface="宋体"/>
                        </a:rPr>
                        <a:t>宽度</a:t>
                      </a:r>
                      <a:r>
                        <a:rPr lang="en-US" sz="1400" kern="100" dirty="0">
                          <a:effectLst/>
                          <a:latin typeface="Times New Roman"/>
                          <a:ea typeface="宋体"/>
                          <a:cs typeface="宋体"/>
                        </a:rPr>
                        <a:t>441,</a:t>
                      </a:r>
                      <a:r>
                        <a:rPr lang="zh-CN" sz="1400" kern="100" dirty="0">
                          <a:effectLst/>
                          <a:latin typeface="Times New Roman"/>
                          <a:ea typeface="宋体"/>
                          <a:cs typeface="宋体"/>
                        </a:rPr>
                        <a:t>高度</a:t>
                      </a:r>
                      <a:r>
                        <a:rPr lang="en-US" sz="1400" kern="100" dirty="0">
                          <a:effectLst/>
                          <a:latin typeface="Times New Roman"/>
                          <a:ea typeface="宋体"/>
                          <a:cs typeface="宋体"/>
                        </a:rPr>
                        <a:t>311</a:t>
                      </a:r>
                      <a:endParaRPr lang="zh-CN" sz="1400" kern="100" dirty="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00737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799460" y="156644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2312791" y="130596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941960" y="166240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04</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4996" y="736741"/>
            <a:ext cx="939645" cy="1112796"/>
          </a:xfrm>
          <a:prstGeom prst="rect">
            <a:avLst/>
          </a:prstGeom>
        </p:spPr>
      </p:pic>
      <p:sp>
        <p:nvSpPr>
          <p:cNvPr id="25" name="TextBox 5"/>
          <p:cNvSpPr txBox="1"/>
          <p:nvPr/>
        </p:nvSpPr>
        <p:spPr>
          <a:xfrm>
            <a:off x="2484818" y="3606344"/>
            <a:ext cx="2212058" cy="518595"/>
          </a:xfrm>
          <a:prstGeom prst="rect">
            <a:avLst/>
          </a:prstGeom>
          <a:noFill/>
        </p:spPr>
        <p:txBody>
          <a:bodyPr wrap="square" lIns="86863" tIns="43430" rIns="86863" bIns="43430" rtlCol="0">
            <a:spAutoFit/>
          </a:bodyPr>
          <a:lstStyle/>
          <a:p>
            <a:r>
              <a:rPr lang="zh-CN" altLang="zh-CN" sz="2800" b="1" dirty="0" smtClean="0"/>
              <a:t>登</a:t>
            </a:r>
            <a:r>
              <a:rPr lang="en-US" altLang="zh-CN" sz="2800" b="1" dirty="0" smtClean="0"/>
              <a:t>  </a:t>
            </a:r>
            <a:r>
              <a:rPr lang="zh-CN" altLang="zh-CN" sz="2800" b="1" dirty="0" smtClean="0"/>
              <a:t>录</a:t>
            </a:r>
            <a:r>
              <a:rPr lang="en-US" altLang="zh-CN" sz="2800" b="1" dirty="0" smtClean="0"/>
              <a:t>  </a:t>
            </a:r>
            <a:r>
              <a:rPr lang="zh-CN" altLang="zh-CN" sz="2800" b="1" dirty="0" smtClean="0"/>
              <a:t>窗</a:t>
            </a:r>
            <a:r>
              <a:rPr lang="en-US" altLang="zh-CN" sz="2800" b="1" dirty="0" smtClean="0"/>
              <a:t>  </a:t>
            </a:r>
            <a:r>
              <a:rPr lang="zh-CN" altLang="zh-CN" sz="2800" b="1" dirty="0" smtClean="0"/>
              <a:t>口</a:t>
            </a:r>
            <a:endParaRPr lang="zh-CN" altLang="zh-CN" sz="2800" b="1"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9030" y="2313180"/>
            <a:ext cx="482208" cy="545844"/>
          </a:xfrm>
          <a:prstGeom prst="rect">
            <a:avLst/>
          </a:prstGeom>
        </p:spPr>
      </p:pic>
      <p:sp>
        <p:nvSpPr>
          <p:cNvPr id="9" name="TextBox 18"/>
          <p:cNvSpPr txBox="1"/>
          <p:nvPr/>
        </p:nvSpPr>
        <p:spPr>
          <a:xfrm>
            <a:off x="6031238" y="2313181"/>
            <a:ext cx="4110778" cy="393906"/>
          </a:xfrm>
          <a:prstGeom prst="rect">
            <a:avLst/>
          </a:prstGeom>
          <a:noFill/>
        </p:spPr>
        <p:txBody>
          <a:bodyPr wrap="square" lIns="115777" tIns="57888" rIns="115777" bIns="57888" rtlCol="0">
            <a:spAutoFit/>
          </a:bodyPr>
          <a:lstStyle/>
          <a:p>
            <a:r>
              <a:rPr lang="en-US" altLang="zh-CN" sz="1800" b="1" dirty="0"/>
              <a:t>1</a:t>
            </a:r>
            <a:r>
              <a:rPr lang="zh-CN" altLang="zh-CN" sz="1800" b="1" dirty="0"/>
              <a:t>．创建步骤</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9030" y="3064545"/>
            <a:ext cx="482208" cy="545844"/>
          </a:xfrm>
          <a:prstGeom prst="rect">
            <a:avLst/>
          </a:prstGeom>
        </p:spPr>
      </p:pic>
      <p:sp>
        <p:nvSpPr>
          <p:cNvPr id="11" name="TextBox 20"/>
          <p:cNvSpPr txBox="1"/>
          <p:nvPr/>
        </p:nvSpPr>
        <p:spPr>
          <a:xfrm>
            <a:off x="6031238" y="3062296"/>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．窗口设计</a:t>
            </a:r>
          </a:p>
        </p:txBody>
      </p:sp>
    </p:spTree>
    <p:extLst>
      <p:ext uri="{BB962C8B-B14F-4D97-AF65-F5344CB8AC3E}">
        <p14:creationId xmlns:p14="http://schemas.microsoft.com/office/powerpoint/2010/main" val="190531482"/>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9"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879041" cy="461665"/>
          </a:xfrm>
          <a:prstGeom prst="rect">
            <a:avLst/>
          </a:prstGeom>
        </p:spPr>
        <p:txBody>
          <a:bodyPr wrap="none">
            <a:spAutoFit/>
          </a:bodyPr>
          <a:lstStyle/>
          <a:p>
            <a:r>
              <a:rPr lang="en-US" altLang="zh-CN" sz="2400" b="1" dirty="0"/>
              <a:t>1</a:t>
            </a:r>
            <a:r>
              <a:rPr lang="zh-CN" altLang="zh-CN" sz="2400" b="1" dirty="0"/>
              <a:t>．创建步骤</a:t>
            </a:r>
          </a:p>
        </p:txBody>
      </p:sp>
      <p:sp>
        <p:nvSpPr>
          <p:cNvPr id="3" name="TextBox 2"/>
          <p:cNvSpPr txBox="1"/>
          <p:nvPr/>
        </p:nvSpPr>
        <p:spPr>
          <a:xfrm>
            <a:off x="771896" y="997527"/>
            <a:ext cx="10367159" cy="646331"/>
          </a:xfrm>
          <a:prstGeom prst="rect">
            <a:avLst/>
          </a:prstGeom>
          <a:noFill/>
        </p:spPr>
        <p:txBody>
          <a:bodyPr wrap="square" rtlCol="0">
            <a:spAutoFit/>
          </a:bodyPr>
          <a:lstStyle/>
          <a:p>
            <a:pPr indent="450850"/>
            <a:r>
              <a:rPr lang="zh-CN" altLang="zh-CN" sz="1800" dirty="0"/>
              <a:t>（</a:t>
            </a:r>
            <a:r>
              <a:rPr lang="en-US" altLang="zh-CN" sz="1800" dirty="0"/>
              <a:t>1</a:t>
            </a:r>
            <a:r>
              <a:rPr lang="zh-CN" altLang="zh-CN" sz="1800" dirty="0"/>
              <a:t>）右击项目名，选择“添加新文件”菜单项，弹出“新建文件”对话框，如图</a:t>
            </a:r>
            <a:r>
              <a:rPr lang="en-US" altLang="zh-CN" sz="1800" dirty="0"/>
              <a:t>17.15</a:t>
            </a:r>
            <a:r>
              <a:rPr lang="zh-CN" altLang="zh-CN" sz="1800" dirty="0"/>
              <a:t>所示，选择模板“</a:t>
            </a:r>
            <a:r>
              <a:rPr lang="en-US" altLang="zh-CN" sz="1800" dirty="0" err="1"/>
              <a:t>Qt</a:t>
            </a:r>
            <a:r>
              <a:rPr lang="zh-CN" altLang="zh-CN" sz="1800" dirty="0"/>
              <a:t>”→“</a:t>
            </a:r>
            <a:r>
              <a:rPr lang="en-US" altLang="zh-CN" sz="1800" dirty="0" err="1"/>
              <a:t>Qt</a:t>
            </a:r>
            <a:r>
              <a:rPr lang="zh-CN" altLang="zh-CN" sz="1800" dirty="0"/>
              <a:t>设计师界面类”，单击“</a:t>
            </a:r>
            <a:r>
              <a:rPr lang="en-US" altLang="zh-CN" sz="1800" dirty="0"/>
              <a:t>Choose...</a:t>
            </a:r>
            <a:r>
              <a:rPr lang="zh-CN" altLang="zh-CN" sz="1800" dirty="0"/>
              <a:t>”按钮</a:t>
            </a:r>
            <a:r>
              <a:rPr lang="zh-CN" altLang="zh-CN" sz="1800" dirty="0" smtClean="0"/>
              <a:t>。</a:t>
            </a:r>
            <a:endParaRPr lang="zh-CN" altLang="zh-CN" sz="1800" dirty="0"/>
          </a:p>
        </p:txBody>
      </p:sp>
      <p:pic>
        <p:nvPicPr>
          <p:cNvPr id="16386" name="Picture 2" descr="17-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8423" y="1736045"/>
            <a:ext cx="6735577" cy="4139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2253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879041" cy="461665"/>
          </a:xfrm>
          <a:prstGeom prst="rect">
            <a:avLst/>
          </a:prstGeom>
        </p:spPr>
        <p:txBody>
          <a:bodyPr wrap="none">
            <a:spAutoFit/>
          </a:bodyPr>
          <a:lstStyle/>
          <a:p>
            <a:r>
              <a:rPr lang="en-US" altLang="zh-CN" sz="2400" b="1" dirty="0"/>
              <a:t>1</a:t>
            </a:r>
            <a:r>
              <a:rPr lang="zh-CN" altLang="zh-CN" sz="2400" b="1" dirty="0"/>
              <a:t>．创建步骤</a:t>
            </a:r>
          </a:p>
        </p:txBody>
      </p:sp>
      <p:sp>
        <p:nvSpPr>
          <p:cNvPr id="3" name="TextBox 2"/>
          <p:cNvSpPr txBox="1"/>
          <p:nvPr/>
        </p:nvSpPr>
        <p:spPr>
          <a:xfrm>
            <a:off x="712519" y="985652"/>
            <a:ext cx="10414660" cy="646331"/>
          </a:xfrm>
          <a:prstGeom prst="rect">
            <a:avLst/>
          </a:prstGeom>
          <a:noFill/>
        </p:spPr>
        <p:txBody>
          <a:bodyPr wrap="square" rtlCol="0">
            <a:spAutoFit/>
          </a:bodyPr>
          <a:lstStyle/>
          <a:p>
            <a:pPr indent="450850"/>
            <a:r>
              <a:rPr lang="zh-CN" altLang="zh-CN" sz="1800" dirty="0"/>
              <a:t>（</a:t>
            </a:r>
            <a:r>
              <a:rPr lang="en-US" altLang="zh-CN" sz="1800" dirty="0"/>
              <a:t>2</a:t>
            </a:r>
            <a:r>
              <a:rPr lang="zh-CN" altLang="zh-CN" sz="1800" dirty="0"/>
              <a:t>）在“</a:t>
            </a:r>
            <a:r>
              <a:rPr lang="en-US" altLang="zh-CN" sz="1800" dirty="0" err="1"/>
              <a:t>Qt</a:t>
            </a:r>
            <a:r>
              <a:rPr lang="zh-CN" altLang="zh-CN" sz="1800" dirty="0"/>
              <a:t>设计器界面类”对话框中，选择界面模板为“</a:t>
            </a:r>
            <a:r>
              <a:rPr lang="en-US" altLang="zh-CN" sz="1800" dirty="0"/>
              <a:t>Dialog without Buttons</a:t>
            </a:r>
            <a:r>
              <a:rPr lang="zh-CN" altLang="zh-CN" sz="1800" dirty="0"/>
              <a:t>”，如图</a:t>
            </a:r>
            <a:r>
              <a:rPr lang="en-US" altLang="zh-CN" sz="1800" dirty="0"/>
              <a:t>17.16</a:t>
            </a:r>
            <a:r>
              <a:rPr lang="zh-CN" altLang="zh-CN" sz="1800" dirty="0"/>
              <a:t>所示，单击“下一步”按钮</a:t>
            </a:r>
            <a:r>
              <a:rPr lang="zh-CN" altLang="zh-CN" sz="1800" dirty="0" smtClean="0"/>
              <a:t>。</a:t>
            </a:r>
            <a:endParaRPr lang="zh-CN" altLang="zh-CN" sz="1800" dirty="0"/>
          </a:p>
        </p:txBody>
      </p:sp>
      <p:pic>
        <p:nvPicPr>
          <p:cNvPr id="17410" name="图片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4597" y="1764846"/>
            <a:ext cx="6906903" cy="4431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1220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879041" cy="461665"/>
          </a:xfrm>
          <a:prstGeom prst="rect">
            <a:avLst/>
          </a:prstGeom>
        </p:spPr>
        <p:txBody>
          <a:bodyPr wrap="none">
            <a:spAutoFit/>
          </a:bodyPr>
          <a:lstStyle/>
          <a:p>
            <a:r>
              <a:rPr lang="en-US" altLang="zh-CN" sz="2400" b="1" dirty="0"/>
              <a:t>1</a:t>
            </a:r>
            <a:r>
              <a:rPr lang="zh-CN" altLang="zh-CN" sz="2400" b="1" dirty="0"/>
              <a:t>．创建步骤</a:t>
            </a:r>
          </a:p>
        </p:txBody>
      </p:sp>
      <p:sp>
        <p:nvSpPr>
          <p:cNvPr id="3" name="TextBox 2"/>
          <p:cNvSpPr txBox="1"/>
          <p:nvPr/>
        </p:nvSpPr>
        <p:spPr>
          <a:xfrm>
            <a:off x="783771" y="1056904"/>
            <a:ext cx="10426535" cy="646331"/>
          </a:xfrm>
          <a:prstGeom prst="rect">
            <a:avLst/>
          </a:prstGeom>
          <a:noFill/>
        </p:spPr>
        <p:txBody>
          <a:bodyPr wrap="square" rtlCol="0">
            <a:spAutoFit/>
          </a:bodyPr>
          <a:lstStyle/>
          <a:p>
            <a:pPr indent="450850"/>
            <a:r>
              <a:rPr lang="zh-CN" altLang="zh-CN" sz="1800" dirty="0"/>
              <a:t>（</a:t>
            </a:r>
            <a:r>
              <a:rPr lang="en-US" altLang="zh-CN" sz="1800" dirty="0"/>
              <a:t>3</a:t>
            </a:r>
            <a:r>
              <a:rPr lang="zh-CN" altLang="zh-CN" sz="1800" dirty="0"/>
              <a:t>）在导航页上，将登录窗口所对应的类名命名为“</a:t>
            </a:r>
            <a:r>
              <a:rPr lang="en-US" altLang="zh-CN" sz="1800" dirty="0" err="1"/>
              <a:t>LoginDialog</a:t>
            </a:r>
            <a:r>
              <a:rPr lang="zh-CN" altLang="zh-CN" sz="1800" dirty="0"/>
              <a:t>”，如图</a:t>
            </a:r>
            <a:r>
              <a:rPr lang="en-US" altLang="zh-CN" sz="1800" dirty="0"/>
              <a:t>17.17</a:t>
            </a:r>
            <a:r>
              <a:rPr lang="zh-CN" altLang="zh-CN" sz="1800" dirty="0"/>
              <a:t>所示，单击“下一步”按钮</a:t>
            </a:r>
            <a:r>
              <a:rPr lang="zh-CN" altLang="zh-CN" sz="1800" dirty="0" smtClean="0"/>
              <a:t>。</a:t>
            </a:r>
            <a:endParaRPr lang="zh-CN" altLang="zh-CN" sz="1800" dirty="0"/>
          </a:p>
        </p:txBody>
      </p:sp>
      <p:pic>
        <p:nvPicPr>
          <p:cNvPr id="18434" name="图片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8220" y="1875353"/>
            <a:ext cx="6209520" cy="3997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1276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879041" cy="461665"/>
          </a:xfrm>
          <a:prstGeom prst="rect">
            <a:avLst/>
          </a:prstGeom>
        </p:spPr>
        <p:txBody>
          <a:bodyPr wrap="none">
            <a:spAutoFit/>
          </a:bodyPr>
          <a:lstStyle/>
          <a:p>
            <a:r>
              <a:rPr lang="en-US" altLang="zh-CN" sz="2400" b="1" dirty="0"/>
              <a:t>1</a:t>
            </a:r>
            <a:r>
              <a:rPr lang="zh-CN" altLang="zh-CN" sz="2400" b="1" dirty="0"/>
              <a:t>．创建步骤</a:t>
            </a:r>
          </a:p>
        </p:txBody>
      </p:sp>
      <p:sp>
        <p:nvSpPr>
          <p:cNvPr id="3" name="TextBox 2"/>
          <p:cNvSpPr txBox="1"/>
          <p:nvPr/>
        </p:nvSpPr>
        <p:spPr>
          <a:xfrm>
            <a:off x="783771" y="1056904"/>
            <a:ext cx="10367159" cy="646331"/>
          </a:xfrm>
          <a:prstGeom prst="rect">
            <a:avLst/>
          </a:prstGeom>
          <a:noFill/>
        </p:spPr>
        <p:txBody>
          <a:bodyPr wrap="square" rtlCol="0">
            <a:spAutoFit/>
          </a:bodyPr>
          <a:lstStyle/>
          <a:p>
            <a:pPr indent="450850"/>
            <a:r>
              <a:rPr lang="zh-CN" altLang="zh-CN" sz="1800" dirty="0"/>
              <a:t>（</a:t>
            </a:r>
            <a:r>
              <a:rPr lang="en-US" altLang="zh-CN" sz="1800" dirty="0"/>
              <a:t>4</a:t>
            </a:r>
            <a:r>
              <a:rPr lang="zh-CN" altLang="zh-CN" sz="1800" dirty="0"/>
              <a:t>）在“项目管理”页可看到即将添加到项目中的源文件名，确认无误后，单击“完成”按钮，如图</a:t>
            </a:r>
            <a:r>
              <a:rPr lang="en-US" altLang="zh-CN" sz="1800" dirty="0"/>
              <a:t>17.18</a:t>
            </a:r>
            <a:r>
              <a:rPr lang="zh-CN" altLang="zh-CN" sz="1800" dirty="0"/>
              <a:t>所示</a:t>
            </a:r>
            <a:r>
              <a:rPr lang="zh-CN" altLang="zh-CN" sz="1800" dirty="0" smtClean="0"/>
              <a:t>。</a:t>
            </a:r>
            <a:endParaRPr lang="zh-CN" altLang="zh-CN" sz="1800" dirty="0"/>
          </a:p>
        </p:txBody>
      </p:sp>
      <p:pic>
        <p:nvPicPr>
          <p:cNvPr id="19458" name="图片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455" y="1828161"/>
            <a:ext cx="6580044" cy="424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9222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879041" cy="461665"/>
          </a:xfrm>
          <a:prstGeom prst="rect">
            <a:avLst/>
          </a:prstGeom>
        </p:spPr>
        <p:txBody>
          <a:bodyPr wrap="none">
            <a:spAutoFit/>
          </a:bodyPr>
          <a:lstStyle/>
          <a:p>
            <a:r>
              <a:rPr lang="en-US" altLang="zh-CN" sz="2400" b="1" dirty="0"/>
              <a:t>2</a:t>
            </a:r>
            <a:r>
              <a:rPr lang="zh-CN" altLang="zh-CN" sz="2400" b="1" dirty="0"/>
              <a:t>．窗口设计</a:t>
            </a:r>
          </a:p>
        </p:txBody>
      </p:sp>
      <p:sp>
        <p:nvSpPr>
          <p:cNvPr id="3" name="TextBox 2"/>
          <p:cNvSpPr txBox="1"/>
          <p:nvPr/>
        </p:nvSpPr>
        <p:spPr>
          <a:xfrm>
            <a:off x="783771" y="1009403"/>
            <a:ext cx="10367159" cy="646331"/>
          </a:xfrm>
          <a:prstGeom prst="rect">
            <a:avLst/>
          </a:prstGeom>
          <a:noFill/>
        </p:spPr>
        <p:txBody>
          <a:bodyPr wrap="square" rtlCol="0">
            <a:spAutoFit/>
          </a:bodyPr>
          <a:lstStyle/>
          <a:p>
            <a:pPr indent="450850"/>
            <a:r>
              <a:rPr lang="zh-CN" altLang="zh-CN" sz="1800" dirty="0"/>
              <a:t>新添加的登录窗口可以像程序主窗体一样在可视化设计器中进行设计，我们向其中拖入若干控件，最终效果如图</a:t>
            </a:r>
            <a:r>
              <a:rPr lang="en-US" altLang="zh-CN" sz="1800" dirty="0"/>
              <a:t>17.19</a:t>
            </a:r>
            <a:r>
              <a:rPr lang="zh-CN" altLang="zh-CN" sz="1800" dirty="0"/>
              <a:t>所示，为便于指示，我们对这些控件也加了①、②、③，…数字标注。</a:t>
            </a:r>
            <a:endParaRPr lang="zh-CN" altLang="en-US" sz="1800" dirty="0"/>
          </a:p>
        </p:txBody>
      </p:sp>
      <p:pic>
        <p:nvPicPr>
          <p:cNvPr id="20482" name="Picture 2" descr="17-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4454" y="1820863"/>
            <a:ext cx="7877283" cy="414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3049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879041" cy="461665"/>
          </a:xfrm>
          <a:prstGeom prst="rect">
            <a:avLst/>
          </a:prstGeom>
        </p:spPr>
        <p:txBody>
          <a:bodyPr wrap="none">
            <a:spAutoFit/>
          </a:bodyPr>
          <a:lstStyle/>
          <a:p>
            <a:r>
              <a:rPr lang="en-US" altLang="zh-CN" sz="2400" b="1" dirty="0"/>
              <a:t>2</a:t>
            </a:r>
            <a:r>
              <a:rPr lang="zh-CN" altLang="zh-CN" sz="2400" b="1" dirty="0"/>
              <a:t>．窗口设计</a:t>
            </a:r>
          </a:p>
        </p:txBody>
      </p:sp>
      <p:sp>
        <p:nvSpPr>
          <p:cNvPr id="3" name="矩形 2"/>
          <p:cNvSpPr/>
          <p:nvPr/>
        </p:nvSpPr>
        <p:spPr>
          <a:xfrm>
            <a:off x="1044934" y="970174"/>
            <a:ext cx="4748416" cy="369332"/>
          </a:xfrm>
          <a:prstGeom prst="rect">
            <a:avLst/>
          </a:prstGeom>
        </p:spPr>
        <p:txBody>
          <a:bodyPr wrap="none">
            <a:spAutoFit/>
          </a:bodyPr>
          <a:lstStyle/>
          <a:p>
            <a:r>
              <a:rPr lang="zh-CN" altLang="zh-CN" sz="1800" dirty="0"/>
              <a:t>登录窗口界面上各控件的属性设置见表</a:t>
            </a:r>
            <a:r>
              <a:rPr lang="en-US" altLang="zh-CN" sz="1800" dirty="0"/>
              <a:t>17.8</a:t>
            </a:r>
            <a:r>
              <a:rPr lang="zh-CN" altLang="zh-CN" sz="1800" dirty="0"/>
              <a:t>。</a:t>
            </a:r>
          </a:p>
        </p:txBody>
      </p:sp>
      <p:graphicFrame>
        <p:nvGraphicFramePr>
          <p:cNvPr id="4" name="表格 3"/>
          <p:cNvGraphicFramePr>
            <a:graphicFrameLocks noGrp="1"/>
          </p:cNvGraphicFramePr>
          <p:nvPr>
            <p:extLst>
              <p:ext uri="{D42A27DB-BD31-4B8C-83A1-F6EECF244321}">
                <p14:modId xmlns:p14="http://schemas.microsoft.com/office/powerpoint/2010/main" val="2400809414"/>
              </p:ext>
            </p:extLst>
          </p:nvPr>
        </p:nvGraphicFramePr>
        <p:xfrm>
          <a:off x="1365568" y="1531343"/>
          <a:ext cx="9025341" cy="4501322"/>
        </p:xfrm>
        <a:graphic>
          <a:graphicData uri="http://schemas.openxmlformats.org/drawingml/2006/table">
            <a:tbl>
              <a:tblPr firstRow="1" firstCol="1" bandRow="1"/>
              <a:tblGrid>
                <a:gridCol w="1045135"/>
                <a:gridCol w="2471139"/>
                <a:gridCol w="1389902"/>
                <a:gridCol w="4119165"/>
              </a:tblGrid>
              <a:tr h="298050">
                <a:tc>
                  <a:txBody>
                    <a:bodyPr/>
                    <a:lstStyle/>
                    <a:p>
                      <a:pPr indent="266700" algn="ctr">
                        <a:lnSpc>
                          <a:spcPts val="1400"/>
                        </a:lnSpc>
                        <a:spcAft>
                          <a:spcPts val="0"/>
                        </a:spcAft>
                      </a:pPr>
                      <a:r>
                        <a:rPr lang="zh-CN" sz="1400" kern="100">
                          <a:effectLst/>
                          <a:latin typeface="Times New Roman"/>
                          <a:ea typeface="黑体"/>
                          <a:cs typeface="宋体"/>
                        </a:rPr>
                        <a:t>序 </a:t>
                      </a:r>
                      <a:r>
                        <a:rPr lang="en-US" sz="1400" kern="100">
                          <a:effectLst/>
                          <a:latin typeface="Times New Roman"/>
                          <a:ea typeface="黑体"/>
                          <a:cs typeface="宋体"/>
                        </a:rPr>
                        <a:t>   </a:t>
                      </a:r>
                      <a:r>
                        <a:rPr lang="zh-CN" sz="1400" kern="100">
                          <a:effectLst/>
                          <a:latin typeface="Times New Roman"/>
                          <a:ea typeface="黑体"/>
                          <a:cs typeface="宋体"/>
                        </a:rPr>
                        <a:t>号</a:t>
                      </a:r>
                      <a:endParaRPr lang="zh-CN" sz="1400" kern="100">
                        <a:effectLst/>
                        <a:latin typeface="Times New Roman"/>
                        <a:ea typeface="宋体"/>
                        <a:cs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名</a:t>
                      </a:r>
                      <a:r>
                        <a:rPr lang="en-US" sz="1400" kern="100">
                          <a:effectLst/>
                          <a:latin typeface="Times New Roman"/>
                          <a:ea typeface="黑体"/>
                          <a:cs typeface="宋体"/>
                        </a:rPr>
                        <a:t>    </a:t>
                      </a:r>
                      <a:r>
                        <a:rPr lang="zh-CN" sz="1400" kern="100">
                          <a:effectLst/>
                          <a:latin typeface="Times New Roman"/>
                          <a:ea typeface="黑体"/>
                          <a:cs typeface="宋体"/>
                        </a:rPr>
                        <a:t>称</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类 </a:t>
                      </a:r>
                      <a:r>
                        <a:rPr lang="en-US" sz="1400" kern="100">
                          <a:effectLst/>
                          <a:latin typeface="Times New Roman"/>
                          <a:ea typeface="黑体"/>
                          <a:cs typeface="宋体"/>
                        </a:rPr>
                        <a:t>   </a:t>
                      </a:r>
                      <a:r>
                        <a:rPr lang="zh-CN" sz="1400" kern="100">
                          <a:effectLst/>
                          <a:latin typeface="Times New Roman"/>
                          <a:ea typeface="黑体"/>
                          <a:cs typeface="宋体"/>
                        </a:rPr>
                        <a:t>型</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cs typeface="宋体"/>
                        </a:rPr>
                        <a:t>属 性 设 置</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802443">
                <a:tc>
                  <a:txBody>
                    <a:bodyPr/>
                    <a:lstStyle/>
                    <a:p>
                      <a:pPr indent="266700" algn="ctr">
                        <a:lnSpc>
                          <a:spcPts val="1400"/>
                        </a:lnSpc>
                        <a:spcAft>
                          <a:spcPts val="0"/>
                        </a:spcAft>
                      </a:pPr>
                      <a:r>
                        <a:rPr lang="zh-CN" sz="1400" kern="100">
                          <a:effectLst/>
                          <a:latin typeface="Times New Roman"/>
                          <a:ea typeface="宋体"/>
                          <a:cs typeface="宋体"/>
                        </a:rPr>
                        <a:t>①</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label_3</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QLabel</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text: </a:t>
                      </a:r>
                      <a:r>
                        <a:rPr lang="zh-CN" sz="1400" kern="100">
                          <a:effectLst/>
                          <a:latin typeface="Times New Roman"/>
                          <a:ea typeface="宋体"/>
                          <a:cs typeface="宋体"/>
                        </a:rPr>
                        <a:t>欢 迎 进 入 电 子 商 城</a:t>
                      </a:r>
                      <a:r>
                        <a:rPr lang="en-US" sz="1400" kern="100">
                          <a:effectLst/>
                          <a:latin typeface="Times New Roman"/>
                          <a:ea typeface="宋体"/>
                          <a:cs typeface="宋体"/>
                        </a:rPr>
                        <a:t>;</a:t>
                      </a:r>
                      <a:endParaRPr lang="zh-CN" sz="1400" kern="100">
                        <a:effectLst/>
                        <a:latin typeface="Times New Roman"/>
                        <a:ea typeface="宋体"/>
                        <a:cs typeface="宋体"/>
                      </a:endParaRPr>
                    </a:p>
                    <a:p>
                      <a:pPr indent="266700" algn="just">
                        <a:lnSpc>
                          <a:spcPts val="1400"/>
                        </a:lnSpc>
                        <a:spcAft>
                          <a:spcPts val="0"/>
                        </a:spcAft>
                      </a:pPr>
                      <a:r>
                        <a:rPr lang="en-US" sz="1400" kern="100">
                          <a:effectLst/>
                          <a:latin typeface="Times New Roman"/>
                          <a:ea typeface="宋体"/>
                          <a:cs typeface="宋体"/>
                        </a:rPr>
                        <a:t>font: </a:t>
                      </a:r>
                      <a:r>
                        <a:rPr lang="zh-CN" sz="1400" kern="100">
                          <a:effectLst/>
                          <a:latin typeface="Times New Roman"/>
                          <a:ea typeface="宋体"/>
                          <a:cs typeface="宋体"/>
                        </a:rPr>
                        <a:t>微软雅黑</a:t>
                      </a:r>
                      <a:r>
                        <a:rPr lang="en-US" sz="1400" kern="100">
                          <a:effectLst/>
                          <a:latin typeface="Times New Roman"/>
                          <a:ea typeface="宋体"/>
                          <a:cs typeface="宋体"/>
                        </a:rPr>
                        <a:t>,16;</a:t>
                      </a:r>
                      <a:endParaRPr lang="zh-CN" sz="1400" kern="100">
                        <a:effectLst/>
                        <a:latin typeface="Times New Roman"/>
                        <a:ea typeface="宋体"/>
                        <a:cs typeface="宋体"/>
                      </a:endParaRPr>
                    </a:p>
                    <a:p>
                      <a:pPr indent="266700" algn="just">
                        <a:lnSpc>
                          <a:spcPts val="1400"/>
                        </a:lnSpc>
                        <a:spcAft>
                          <a:spcPts val="0"/>
                        </a:spcAft>
                      </a:pPr>
                      <a:r>
                        <a:rPr lang="en-US" sz="1400" kern="100">
                          <a:effectLst/>
                          <a:latin typeface="Times New Roman"/>
                          <a:ea typeface="宋体"/>
                          <a:cs typeface="宋体"/>
                        </a:rPr>
                        <a:t>alignment: </a:t>
                      </a:r>
                      <a:r>
                        <a:rPr lang="zh-CN" sz="1400" kern="100">
                          <a:effectLst/>
                          <a:latin typeface="Times New Roman"/>
                          <a:ea typeface="宋体"/>
                          <a:cs typeface="宋体"/>
                        </a:rPr>
                        <a:t>水平的</a:t>
                      </a:r>
                      <a:r>
                        <a:rPr lang="en-US" sz="1400" kern="100">
                          <a:effectLst/>
                          <a:latin typeface="Times New Roman"/>
                          <a:ea typeface="宋体"/>
                          <a:cs typeface="宋体"/>
                        </a:rPr>
                        <a:t>,AlignHCenter</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4962">
                <a:tc>
                  <a:txBody>
                    <a:bodyPr/>
                    <a:lstStyle/>
                    <a:p>
                      <a:pPr indent="266700" algn="ctr">
                        <a:lnSpc>
                          <a:spcPts val="1400"/>
                        </a:lnSpc>
                        <a:spcAft>
                          <a:spcPts val="0"/>
                        </a:spcAft>
                      </a:pPr>
                      <a:r>
                        <a:rPr lang="zh-CN" sz="1400" kern="100">
                          <a:effectLst/>
                          <a:latin typeface="Times New Roman"/>
                          <a:ea typeface="宋体"/>
                          <a:cs typeface="宋体"/>
                        </a:rPr>
                        <a:t>②</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label</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QLabel</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text: </a:t>
                      </a:r>
                      <a:r>
                        <a:rPr lang="zh-CN" sz="1400" kern="100">
                          <a:effectLst/>
                          <a:latin typeface="Times New Roman"/>
                          <a:ea typeface="宋体"/>
                          <a:cs typeface="宋体"/>
                        </a:rPr>
                        <a:t>管 理 员：</a:t>
                      </a:r>
                      <a:r>
                        <a:rPr lang="en-US" sz="1400" kern="100">
                          <a:effectLst/>
                          <a:latin typeface="Times New Roman"/>
                          <a:ea typeface="宋体"/>
                          <a:cs typeface="宋体"/>
                        </a:rPr>
                        <a:t>;</a:t>
                      </a:r>
                      <a:endParaRPr lang="zh-CN" sz="1400" kern="100">
                        <a:effectLst/>
                        <a:latin typeface="Times New Roman"/>
                        <a:ea typeface="宋体"/>
                        <a:cs typeface="宋体"/>
                      </a:endParaRPr>
                    </a:p>
                    <a:p>
                      <a:pPr indent="266700" algn="just">
                        <a:lnSpc>
                          <a:spcPts val="1400"/>
                        </a:lnSpc>
                        <a:spcAft>
                          <a:spcPts val="0"/>
                        </a:spcAft>
                      </a:pPr>
                      <a:r>
                        <a:rPr lang="en-US" sz="1400" kern="100">
                          <a:effectLst/>
                          <a:latin typeface="Times New Roman"/>
                          <a:ea typeface="宋体"/>
                          <a:cs typeface="宋体"/>
                        </a:rPr>
                        <a:t>font: </a:t>
                      </a:r>
                      <a:r>
                        <a:rPr lang="zh-CN" sz="1400" kern="100">
                          <a:effectLst/>
                          <a:latin typeface="Times New Roman"/>
                          <a:ea typeface="宋体"/>
                          <a:cs typeface="宋体"/>
                        </a:rPr>
                        <a:t>微软雅黑</a:t>
                      </a:r>
                      <a:r>
                        <a:rPr lang="en-US" sz="1400" kern="100">
                          <a:effectLst/>
                          <a:latin typeface="Times New Roman"/>
                          <a:ea typeface="宋体"/>
                          <a:cs typeface="宋体"/>
                        </a:rPr>
                        <a:t>,12</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4962">
                <a:tc>
                  <a:txBody>
                    <a:bodyPr/>
                    <a:lstStyle/>
                    <a:p>
                      <a:pPr indent="266700" algn="ctr">
                        <a:lnSpc>
                          <a:spcPts val="1400"/>
                        </a:lnSpc>
                        <a:spcAft>
                          <a:spcPts val="0"/>
                        </a:spcAft>
                      </a:pPr>
                      <a:r>
                        <a:rPr lang="zh-CN" sz="1400" kern="100">
                          <a:effectLst/>
                          <a:latin typeface="Times New Roman"/>
                          <a:ea typeface="宋体"/>
                          <a:cs typeface="宋体"/>
                        </a:rPr>
                        <a:t>③</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adminLineEdit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QLineEdit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font: </a:t>
                      </a:r>
                      <a:r>
                        <a:rPr lang="zh-CN" sz="1400" kern="100">
                          <a:effectLst/>
                          <a:latin typeface="Times New Roman"/>
                          <a:ea typeface="宋体"/>
                          <a:cs typeface="宋体"/>
                        </a:rPr>
                        <a:t>微软雅黑</a:t>
                      </a:r>
                      <a:r>
                        <a:rPr lang="en-US" sz="1400" kern="100">
                          <a:effectLst/>
                          <a:latin typeface="Times New Roman"/>
                          <a:ea typeface="宋体"/>
                          <a:cs typeface="宋体"/>
                        </a:rPr>
                        <a:t>,14;</a:t>
                      </a:r>
                      <a:endParaRPr lang="zh-CN" sz="1400" kern="100">
                        <a:effectLst/>
                        <a:latin typeface="Times New Roman"/>
                        <a:ea typeface="宋体"/>
                        <a:cs typeface="宋体"/>
                      </a:endParaRPr>
                    </a:p>
                    <a:p>
                      <a:pPr indent="266700" algn="just">
                        <a:lnSpc>
                          <a:spcPts val="1400"/>
                        </a:lnSpc>
                        <a:spcAft>
                          <a:spcPts val="0"/>
                        </a:spcAft>
                      </a:pPr>
                      <a:r>
                        <a:rPr lang="en-US" sz="1400" kern="100">
                          <a:effectLst/>
                          <a:latin typeface="Times New Roman"/>
                          <a:ea typeface="宋体"/>
                          <a:cs typeface="宋体"/>
                        </a:rPr>
                        <a:t>text: b02020622</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4962">
                <a:tc>
                  <a:txBody>
                    <a:bodyPr/>
                    <a:lstStyle/>
                    <a:p>
                      <a:pPr indent="266700" algn="ctr">
                        <a:lnSpc>
                          <a:spcPts val="1400"/>
                        </a:lnSpc>
                        <a:spcAft>
                          <a:spcPts val="0"/>
                        </a:spcAft>
                      </a:pPr>
                      <a:r>
                        <a:rPr lang="zh-CN" sz="1400" kern="100">
                          <a:effectLst/>
                          <a:latin typeface="Times New Roman"/>
                          <a:ea typeface="宋体"/>
                          <a:cs typeface="宋体"/>
                        </a:rPr>
                        <a:t>④</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label_2</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QLabel</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text: </a:t>
                      </a:r>
                      <a:r>
                        <a:rPr lang="zh-CN" sz="1400" kern="100">
                          <a:effectLst/>
                          <a:latin typeface="Times New Roman"/>
                          <a:ea typeface="宋体"/>
                          <a:cs typeface="宋体"/>
                        </a:rPr>
                        <a:t>口</a:t>
                      </a:r>
                      <a:r>
                        <a:rPr lang="en-US" sz="1400" kern="100">
                          <a:effectLst/>
                          <a:latin typeface="Times New Roman"/>
                          <a:ea typeface="宋体"/>
                          <a:cs typeface="宋体"/>
                        </a:rPr>
                        <a:t>    </a:t>
                      </a:r>
                      <a:r>
                        <a:rPr lang="zh-CN" sz="1400" kern="100">
                          <a:effectLst/>
                          <a:latin typeface="Times New Roman"/>
                          <a:ea typeface="宋体"/>
                          <a:cs typeface="宋体"/>
                        </a:rPr>
                        <a:t>令：</a:t>
                      </a:r>
                      <a:r>
                        <a:rPr lang="en-US" sz="1400" kern="100">
                          <a:effectLst/>
                          <a:latin typeface="Times New Roman"/>
                          <a:ea typeface="宋体"/>
                          <a:cs typeface="宋体"/>
                        </a:rPr>
                        <a:t>;</a:t>
                      </a:r>
                      <a:endParaRPr lang="zh-CN" sz="1400" kern="100">
                        <a:effectLst/>
                        <a:latin typeface="Times New Roman"/>
                        <a:ea typeface="宋体"/>
                        <a:cs typeface="宋体"/>
                      </a:endParaRPr>
                    </a:p>
                    <a:p>
                      <a:pPr indent="266700" algn="just">
                        <a:lnSpc>
                          <a:spcPts val="1400"/>
                        </a:lnSpc>
                        <a:spcAft>
                          <a:spcPts val="0"/>
                        </a:spcAft>
                      </a:pPr>
                      <a:r>
                        <a:rPr lang="en-US" sz="1400" kern="100">
                          <a:effectLst/>
                          <a:latin typeface="Times New Roman"/>
                          <a:ea typeface="宋体"/>
                          <a:cs typeface="宋体"/>
                        </a:rPr>
                        <a:t>font: </a:t>
                      </a:r>
                      <a:r>
                        <a:rPr lang="zh-CN" sz="1400" kern="100">
                          <a:effectLst/>
                          <a:latin typeface="Times New Roman"/>
                          <a:ea typeface="宋体"/>
                          <a:cs typeface="宋体"/>
                        </a:rPr>
                        <a:t>微软雅黑</a:t>
                      </a:r>
                      <a:r>
                        <a:rPr lang="en-US" sz="1400" kern="100">
                          <a:effectLst/>
                          <a:latin typeface="Times New Roman"/>
                          <a:ea typeface="宋体"/>
                          <a:cs typeface="宋体"/>
                        </a:rPr>
                        <a:t>,12</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02443">
                <a:tc>
                  <a:txBody>
                    <a:bodyPr/>
                    <a:lstStyle/>
                    <a:p>
                      <a:pPr indent="266700" algn="ctr">
                        <a:lnSpc>
                          <a:spcPts val="1400"/>
                        </a:lnSpc>
                        <a:spcAft>
                          <a:spcPts val="0"/>
                        </a:spcAft>
                      </a:pPr>
                      <a:r>
                        <a:rPr lang="zh-CN" sz="1400" kern="100">
                          <a:effectLst/>
                          <a:latin typeface="Times New Roman"/>
                          <a:ea typeface="宋体"/>
                          <a:cs typeface="宋体"/>
                        </a:rPr>
                        <a:t>⑤</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pwdLineEdit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QLineEdit</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font: </a:t>
                      </a:r>
                      <a:r>
                        <a:rPr lang="zh-CN" sz="1400" kern="100">
                          <a:effectLst/>
                          <a:latin typeface="Times New Roman"/>
                          <a:ea typeface="宋体"/>
                          <a:cs typeface="宋体"/>
                        </a:rPr>
                        <a:t>微软雅黑</a:t>
                      </a:r>
                      <a:r>
                        <a:rPr lang="en-US" sz="1400" kern="100">
                          <a:effectLst/>
                          <a:latin typeface="Times New Roman"/>
                          <a:ea typeface="宋体"/>
                          <a:cs typeface="宋体"/>
                        </a:rPr>
                        <a:t>,14;</a:t>
                      </a:r>
                      <a:endParaRPr lang="zh-CN" sz="1400" kern="100">
                        <a:effectLst/>
                        <a:latin typeface="Times New Roman"/>
                        <a:ea typeface="宋体"/>
                        <a:cs typeface="宋体"/>
                      </a:endParaRPr>
                    </a:p>
                    <a:p>
                      <a:pPr indent="266700" algn="just">
                        <a:lnSpc>
                          <a:spcPts val="1400"/>
                        </a:lnSpc>
                        <a:spcAft>
                          <a:spcPts val="0"/>
                        </a:spcAft>
                      </a:pPr>
                      <a:r>
                        <a:rPr lang="en-US" sz="1400" kern="100">
                          <a:effectLst/>
                          <a:latin typeface="Times New Roman"/>
                          <a:ea typeface="宋体"/>
                          <a:cs typeface="宋体"/>
                        </a:rPr>
                        <a:t>text: </a:t>
                      </a:r>
                      <a:r>
                        <a:rPr lang="zh-CN" sz="1400" kern="100">
                          <a:effectLst/>
                          <a:latin typeface="Times New Roman"/>
                          <a:ea typeface="宋体"/>
                          <a:cs typeface="宋体"/>
                        </a:rPr>
                        <a:t>空</a:t>
                      </a:r>
                      <a:r>
                        <a:rPr lang="en-US" sz="1400" kern="100">
                          <a:effectLst/>
                          <a:latin typeface="Times New Roman"/>
                          <a:ea typeface="宋体"/>
                          <a:cs typeface="宋体"/>
                        </a:rPr>
                        <a:t>;</a:t>
                      </a:r>
                      <a:endParaRPr lang="zh-CN" sz="1400" kern="100">
                        <a:effectLst/>
                        <a:latin typeface="Times New Roman"/>
                        <a:ea typeface="宋体"/>
                        <a:cs typeface="宋体"/>
                      </a:endParaRPr>
                    </a:p>
                    <a:p>
                      <a:pPr indent="266700" algn="just">
                        <a:lnSpc>
                          <a:spcPts val="1400"/>
                        </a:lnSpc>
                        <a:spcAft>
                          <a:spcPts val="0"/>
                        </a:spcAft>
                      </a:pPr>
                      <a:r>
                        <a:rPr lang="en-US" sz="1400" kern="100">
                          <a:effectLst/>
                          <a:latin typeface="Times New Roman"/>
                          <a:ea typeface="宋体"/>
                          <a:cs typeface="宋体"/>
                        </a:rPr>
                        <a:t>echoMode: Password</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6750">
                <a:tc>
                  <a:txBody>
                    <a:bodyPr/>
                    <a:lstStyle/>
                    <a:p>
                      <a:pPr indent="266700" algn="ctr">
                        <a:lnSpc>
                          <a:spcPts val="1400"/>
                        </a:lnSpc>
                        <a:spcAft>
                          <a:spcPts val="0"/>
                        </a:spcAft>
                      </a:pPr>
                      <a:r>
                        <a:rPr lang="zh-CN" sz="1400" kern="100">
                          <a:effectLst/>
                          <a:latin typeface="Times New Roman"/>
                          <a:ea typeface="宋体"/>
                          <a:cs typeface="宋体"/>
                        </a:rPr>
                        <a:t>⑥</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loginPushButton</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QPushButton</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300"/>
                        </a:lnSpc>
                        <a:spcAft>
                          <a:spcPts val="0"/>
                        </a:spcAft>
                      </a:pPr>
                      <a:r>
                        <a:rPr lang="en-US" sz="1400" kern="100">
                          <a:effectLst/>
                          <a:latin typeface="Times New Roman"/>
                          <a:ea typeface="宋体"/>
                          <a:cs typeface="宋体"/>
                        </a:rPr>
                        <a:t>font: </a:t>
                      </a:r>
                      <a:r>
                        <a:rPr lang="zh-CN" sz="1400" kern="100">
                          <a:effectLst/>
                          <a:latin typeface="Times New Roman"/>
                          <a:ea typeface="宋体"/>
                          <a:cs typeface="宋体"/>
                        </a:rPr>
                        <a:t>微软雅黑</a:t>
                      </a:r>
                      <a:r>
                        <a:rPr lang="en-US" sz="1400" kern="100">
                          <a:effectLst/>
                          <a:latin typeface="Times New Roman"/>
                          <a:ea typeface="宋体"/>
                          <a:cs typeface="宋体"/>
                        </a:rPr>
                        <a:t>,12;</a:t>
                      </a:r>
                      <a:endParaRPr lang="zh-CN" sz="1400" kern="100">
                        <a:effectLst/>
                        <a:latin typeface="Times New Roman"/>
                        <a:ea typeface="宋体"/>
                        <a:cs typeface="宋体"/>
                      </a:endParaRPr>
                    </a:p>
                    <a:p>
                      <a:pPr indent="266700" algn="just">
                        <a:lnSpc>
                          <a:spcPts val="1300"/>
                        </a:lnSpc>
                        <a:spcAft>
                          <a:spcPts val="0"/>
                        </a:spcAft>
                      </a:pPr>
                      <a:r>
                        <a:rPr lang="en-US" sz="1400" kern="100">
                          <a:effectLst/>
                          <a:latin typeface="Times New Roman"/>
                          <a:ea typeface="宋体"/>
                          <a:cs typeface="宋体"/>
                        </a:rPr>
                        <a:t>text: </a:t>
                      </a:r>
                      <a:r>
                        <a:rPr lang="zh-CN" sz="1400" kern="100">
                          <a:effectLst/>
                          <a:latin typeface="Times New Roman"/>
                          <a:ea typeface="宋体"/>
                          <a:cs typeface="宋体"/>
                        </a:rPr>
                        <a:t>登</a:t>
                      </a:r>
                      <a:r>
                        <a:rPr lang="en-US" sz="1400" kern="100">
                          <a:effectLst/>
                          <a:latin typeface="Times New Roman"/>
                          <a:ea typeface="宋体"/>
                          <a:cs typeface="宋体"/>
                        </a:rPr>
                        <a:t>  </a:t>
                      </a:r>
                      <a:r>
                        <a:rPr lang="zh-CN" sz="1400" kern="100">
                          <a:effectLst/>
                          <a:latin typeface="Times New Roman"/>
                          <a:ea typeface="宋体"/>
                          <a:cs typeface="宋体"/>
                        </a:rPr>
                        <a:t>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6750">
                <a:tc>
                  <a:txBody>
                    <a:bodyPr/>
                    <a:lstStyle/>
                    <a:p>
                      <a:pPr indent="266700" algn="ctr">
                        <a:lnSpc>
                          <a:spcPts val="1400"/>
                        </a:lnSpc>
                        <a:spcAft>
                          <a:spcPts val="0"/>
                        </a:spcAft>
                      </a:pPr>
                      <a:r>
                        <a:rPr lang="zh-CN" sz="1400" kern="100">
                          <a:effectLst/>
                          <a:latin typeface="Times New Roman"/>
                          <a:ea typeface="宋体"/>
                          <a:cs typeface="宋体"/>
                        </a:rPr>
                        <a:t>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exitPushButton</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en-US" sz="1400" kern="100">
                          <a:effectLst/>
                          <a:latin typeface="Times New Roman"/>
                          <a:ea typeface="宋体"/>
                          <a:cs typeface="宋体"/>
                        </a:rPr>
                        <a:t>QPushButton</a:t>
                      </a:r>
                      <a:endParaRPr lang="zh-CN" sz="1400" kern="100">
                        <a:effectLst/>
                        <a:latin typeface="Times New Roman"/>
                        <a:ea typeface="宋体"/>
                        <a:cs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300"/>
                        </a:lnSpc>
                        <a:spcAft>
                          <a:spcPts val="0"/>
                        </a:spcAft>
                      </a:pPr>
                      <a:r>
                        <a:rPr lang="en-US" sz="1400" kern="100" dirty="0">
                          <a:effectLst/>
                          <a:latin typeface="Times New Roman"/>
                          <a:ea typeface="宋体"/>
                          <a:cs typeface="宋体"/>
                        </a:rPr>
                        <a:t>font: </a:t>
                      </a:r>
                      <a:r>
                        <a:rPr lang="zh-CN" sz="1400" kern="100" dirty="0">
                          <a:effectLst/>
                          <a:latin typeface="Times New Roman"/>
                          <a:ea typeface="宋体"/>
                          <a:cs typeface="宋体"/>
                        </a:rPr>
                        <a:t>微软雅黑</a:t>
                      </a:r>
                      <a:r>
                        <a:rPr lang="en-US" sz="1400" kern="100" dirty="0">
                          <a:effectLst/>
                          <a:latin typeface="Times New Roman"/>
                          <a:ea typeface="宋体"/>
                          <a:cs typeface="宋体"/>
                        </a:rPr>
                        <a:t>,12;</a:t>
                      </a:r>
                      <a:endParaRPr lang="zh-CN" sz="1400" kern="100" dirty="0">
                        <a:effectLst/>
                        <a:latin typeface="Times New Roman"/>
                        <a:ea typeface="宋体"/>
                        <a:cs typeface="宋体"/>
                      </a:endParaRPr>
                    </a:p>
                    <a:p>
                      <a:pPr indent="266700" algn="just">
                        <a:lnSpc>
                          <a:spcPts val="1300"/>
                        </a:lnSpc>
                        <a:spcAft>
                          <a:spcPts val="0"/>
                        </a:spcAft>
                      </a:pPr>
                      <a:r>
                        <a:rPr lang="en-US" sz="1400" kern="100" dirty="0">
                          <a:effectLst/>
                          <a:latin typeface="Times New Roman"/>
                          <a:ea typeface="宋体"/>
                          <a:cs typeface="宋体"/>
                        </a:rPr>
                        <a:t>text: </a:t>
                      </a:r>
                      <a:r>
                        <a:rPr lang="zh-CN" sz="1400" kern="100" dirty="0">
                          <a:effectLst/>
                          <a:latin typeface="Times New Roman"/>
                          <a:ea typeface="宋体"/>
                          <a:cs typeface="宋体"/>
                        </a:rPr>
                        <a:t>退</a:t>
                      </a:r>
                      <a:r>
                        <a:rPr lang="en-US" sz="1400" kern="100" dirty="0">
                          <a:effectLst/>
                          <a:latin typeface="Times New Roman"/>
                          <a:ea typeface="宋体"/>
                          <a:cs typeface="宋体"/>
                        </a:rPr>
                        <a:t>  </a:t>
                      </a:r>
                      <a:r>
                        <a:rPr lang="zh-CN" sz="1400" kern="100" dirty="0">
                          <a:effectLst/>
                          <a:latin typeface="Times New Roman"/>
                          <a:ea typeface="宋体"/>
                          <a:cs typeface="宋体"/>
                        </a:rPr>
                        <a:t>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24723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6291" y="1291957"/>
            <a:ext cx="9096498" cy="769441"/>
          </a:xfrm>
          <a:prstGeom prst="rect">
            <a:avLst/>
          </a:prstGeom>
          <a:noFill/>
        </p:spPr>
        <p:txBody>
          <a:bodyPr wrap="square" rtlCol="0">
            <a:spAutoFit/>
          </a:bodyPr>
          <a:lstStyle/>
          <a:p>
            <a:r>
              <a:rPr lang="zh-CN" altLang="zh-CN" sz="4400" b="1" dirty="0" smtClean="0">
                <a:solidFill>
                  <a:srgbClr val="663300"/>
                </a:solidFill>
              </a:rPr>
              <a:t>第</a:t>
            </a:r>
            <a:r>
              <a:rPr lang="en-US" altLang="zh-CN" sz="4400" b="1" dirty="0" smtClean="0">
                <a:solidFill>
                  <a:srgbClr val="663300"/>
                </a:solidFill>
              </a:rPr>
              <a:t>17</a:t>
            </a:r>
            <a:r>
              <a:rPr lang="zh-CN" altLang="zh-CN" sz="4400" b="1" dirty="0" smtClean="0">
                <a:solidFill>
                  <a:srgbClr val="663300"/>
                </a:solidFill>
              </a:rPr>
              <a:t>章</a:t>
            </a:r>
            <a:r>
              <a:rPr lang="en-US" altLang="zh-CN" sz="4400" b="1" dirty="0" smtClean="0">
                <a:solidFill>
                  <a:srgbClr val="663300"/>
                </a:solidFill>
              </a:rPr>
              <a:t>  </a:t>
            </a:r>
            <a:r>
              <a:rPr lang="zh-CN" altLang="zh-CN" sz="4400" b="1" dirty="0">
                <a:solidFill>
                  <a:srgbClr val="663300"/>
                </a:solidFill>
              </a:rPr>
              <a:t>【综合实例】电子商城系统</a:t>
            </a:r>
          </a:p>
        </p:txBody>
      </p:sp>
      <p:sp>
        <p:nvSpPr>
          <p:cNvPr id="3" name="TextBox 2"/>
          <p:cNvSpPr txBox="1"/>
          <p:nvPr/>
        </p:nvSpPr>
        <p:spPr>
          <a:xfrm>
            <a:off x="4560126" y="3111333"/>
            <a:ext cx="5842660" cy="646331"/>
          </a:xfrm>
          <a:prstGeom prst="rect">
            <a:avLst/>
          </a:prstGeom>
          <a:noFill/>
        </p:spPr>
        <p:txBody>
          <a:bodyPr wrap="square" rtlCol="0">
            <a:spAutoFit/>
          </a:bodyPr>
          <a:lstStyle/>
          <a:p>
            <a:r>
              <a:rPr lang="en-US" altLang="zh-CN" sz="3600" b="1" dirty="0" smtClean="0"/>
              <a:t>——</a:t>
            </a:r>
            <a:r>
              <a:rPr lang="zh-CN" altLang="zh-CN" sz="3600" b="1" dirty="0"/>
              <a:t>商品管理系统功能实现</a:t>
            </a:r>
          </a:p>
        </p:txBody>
      </p:sp>
    </p:spTree>
    <p:extLst>
      <p:ext uri="{BB962C8B-B14F-4D97-AF65-F5344CB8AC3E}">
        <p14:creationId xmlns:p14="http://schemas.microsoft.com/office/powerpoint/2010/main" val="835903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4934" y="317033"/>
            <a:ext cx="1835759" cy="461665"/>
          </a:xfrm>
          <a:prstGeom prst="rect">
            <a:avLst/>
          </a:prstGeom>
        </p:spPr>
        <p:txBody>
          <a:bodyPr wrap="none">
            <a:spAutoFit/>
          </a:bodyPr>
          <a:lstStyle/>
          <a:p>
            <a:r>
              <a:rPr lang="zh-CN" altLang="zh-CN" sz="2400" b="1" dirty="0"/>
              <a:t>登</a:t>
            </a:r>
            <a:r>
              <a:rPr lang="en-US" altLang="zh-CN" sz="2400" b="1" dirty="0"/>
              <a:t>  </a:t>
            </a:r>
            <a:r>
              <a:rPr lang="zh-CN" altLang="zh-CN" sz="2400" b="1" dirty="0"/>
              <a:t>录</a:t>
            </a:r>
            <a:r>
              <a:rPr lang="en-US" altLang="zh-CN" sz="2400" b="1" dirty="0"/>
              <a:t>  </a:t>
            </a:r>
            <a:r>
              <a:rPr lang="zh-CN" altLang="zh-CN" sz="2400" b="1" dirty="0"/>
              <a:t>功</a:t>
            </a:r>
            <a:r>
              <a:rPr lang="en-US" altLang="zh-CN" sz="2400" b="1" dirty="0"/>
              <a:t>  </a:t>
            </a:r>
            <a:r>
              <a:rPr lang="zh-CN" altLang="zh-CN" sz="2400" b="1" dirty="0"/>
              <a:t>能</a:t>
            </a:r>
          </a:p>
        </p:txBody>
      </p:sp>
      <p:sp>
        <p:nvSpPr>
          <p:cNvPr id="5" name="TextBox 4"/>
          <p:cNvSpPr txBox="1"/>
          <p:nvPr/>
        </p:nvSpPr>
        <p:spPr>
          <a:xfrm>
            <a:off x="819397" y="997527"/>
            <a:ext cx="10367159" cy="923330"/>
          </a:xfrm>
          <a:prstGeom prst="rect">
            <a:avLst/>
          </a:prstGeom>
          <a:noFill/>
        </p:spPr>
        <p:txBody>
          <a:bodyPr wrap="square" rtlCol="0">
            <a:spAutoFit/>
          </a:bodyPr>
          <a:lstStyle/>
          <a:p>
            <a:pPr indent="450850"/>
            <a:r>
              <a:rPr lang="zh-CN" altLang="zh-CN" sz="1800" dirty="0" smtClean="0"/>
              <a:t>初始启动程序，显示登录界面（如图</a:t>
            </a:r>
            <a:r>
              <a:rPr lang="en-US" altLang="zh-CN" sz="1800" dirty="0" smtClean="0"/>
              <a:t>17.1</a:t>
            </a:r>
            <a:r>
              <a:rPr lang="zh-CN" altLang="zh-CN" sz="1800" dirty="0" smtClean="0"/>
              <a:t>所示）。</a:t>
            </a:r>
          </a:p>
          <a:p>
            <a:pPr indent="450850"/>
            <a:r>
              <a:rPr lang="zh-CN" altLang="zh-CN" sz="1800" dirty="0" smtClean="0"/>
              <a:t>输入管理员账号及口令，单击“登录”按钮执行验证，口令用</a:t>
            </a:r>
            <a:r>
              <a:rPr lang="en-US" altLang="zh-CN" sz="1800" dirty="0" err="1" smtClean="0"/>
              <a:t>Qt</a:t>
            </a:r>
            <a:r>
              <a:rPr lang="zh-CN" altLang="zh-CN" sz="1800" dirty="0" smtClean="0"/>
              <a:t>内置的</a:t>
            </a:r>
            <a:r>
              <a:rPr lang="en-US" altLang="zh-CN" sz="1800" dirty="0" smtClean="0"/>
              <a:t>MD5</a:t>
            </a:r>
            <a:r>
              <a:rPr lang="zh-CN" altLang="zh-CN" sz="1800" dirty="0" smtClean="0"/>
              <a:t>算法做加密处理后先存于</a:t>
            </a:r>
            <a:r>
              <a:rPr lang="en-US" altLang="zh-CN" sz="1800" dirty="0" smtClean="0"/>
              <a:t>MySQL</a:t>
            </a:r>
            <a:r>
              <a:rPr lang="zh-CN" altLang="zh-CN" sz="1800" dirty="0" smtClean="0"/>
              <a:t>数据库中，若验证不通过则弹出警告提示框。</a:t>
            </a:r>
            <a:endParaRPr lang="zh-CN" altLang="zh-CN" sz="1800" dirty="0"/>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0080" y="2037979"/>
            <a:ext cx="4129510" cy="3354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27418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56372" y="1776792"/>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69703" y="1516317"/>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98872" y="1872752"/>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01</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1908" y="947093"/>
            <a:ext cx="939645" cy="1112796"/>
          </a:xfrm>
          <a:prstGeom prst="rect">
            <a:avLst/>
          </a:prstGeom>
        </p:spPr>
      </p:pic>
      <p:sp>
        <p:nvSpPr>
          <p:cNvPr id="25" name="TextBox 5"/>
          <p:cNvSpPr txBox="1"/>
          <p:nvPr/>
        </p:nvSpPr>
        <p:spPr>
          <a:xfrm>
            <a:off x="4665533" y="3820579"/>
            <a:ext cx="2549788" cy="518595"/>
          </a:xfrm>
          <a:prstGeom prst="rect">
            <a:avLst/>
          </a:prstGeom>
          <a:noFill/>
        </p:spPr>
        <p:txBody>
          <a:bodyPr wrap="square" lIns="86863" tIns="43430" rIns="86863" bIns="43430" rtlCol="0">
            <a:spAutoFit/>
          </a:bodyPr>
          <a:lstStyle/>
          <a:p>
            <a:r>
              <a:rPr lang="zh-CN" altLang="zh-CN" sz="2800" b="1" dirty="0"/>
              <a:t>登录功能实现</a:t>
            </a:r>
          </a:p>
        </p:txBody>
      </p:sp>
    </p:spTree>
    <p:extLst>
      <p:ext uri="{BB962C8B-B14F-4D97-AF65-F5344CB8AC3E}">
        <p14:creationId xmlns:p14="http://schemas.microsoft.com/office/powerpoint/2010/main" val="2389508820"/>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2031325" cy="461665"/>
          </a:xfrm>
          <a:prstGeom prst="rect">
            <a:avLst/>
          </a:prstGeom>
        </p:spPr>
        <p:txBody>
          <a:bodyPr wrap="none">
            <a:spAutoFit/>
          </a:bodyPr>
          <a:lstStyle/>
          <a:p>
            <a:r>
              <a:rPr lang="zh-CN" altLang="zh-CN" sz="2400" b="1" dirty="0"/>
              <a:t>登录功能实现</a:t>
            </a:r>
          </a:p>
        </p:txBody>
      </p:sp>
      <p:sp>
        <p:nvSpPr>
          <p:cNvPr id="3" name="TextBox 2"/>
          <p:cNvSpPr txBox="1"/>
          <p:nvPr/>
        </p:nvSpPr>
        <p:spPr>
          <a:xfrm>
            <a:off x="783771" y="1033153"/>
            <a:ext cx="10331533" cy="4247317"/>
          </a:xfrm>
          <a:prstGeom prst="rect">
            <a:avLst/>
          </a:prstGeom>
          <a:noFill/>
        </p:spPr>
        <p:txBody>
          <a:bodyPr wrap="square" rtlCol="0">
            <a:spAutoFit/>
          </a:bodyPr>
          <a:lstStyle/>
          <a:p>
            <a:pPr indent="450850">
              <a:lnSpc>
                <a:spcPct val="150000"/>
              </a:lnSpc>
            </a:pPr>
            <a:r>
              <a:rPr lang="zh-CN" altLang="zh-CN" sz="1800" dirty="0"/>
              <a:t>登录功能实现在</a:t>
            </a:r>
            <a:r>
              <a:rPr lang="en-US" altLang="zh-CN" sz="1800" dirty="0" err="1"/>
              <a:t>logindialog.h</a:t>
            </a:r>
            <a:r>
              <a:rPr lang="zh-CN" altLang="zh-CN" sz="1800" dirty="0"/>
              <a:t>头文件和</a:t>
            </a:r>
            <a:r>
              <a:rPr lang="en-US" altLang="zh-CN" sz="1800" dirty="0"/>
              <a:t>logindialog.cpp</a:t>
            </a:r>
            <a:r>
              <a:rPr lang="zh-CN" altLang="zh-CN" sz="1800" dirty="0"/>
              <a:t>源文件中。</a:t>
            </a:r>
          </a:p>
          <a:p>
            <a:pPr indent="450850">
              <a:lnSpc>
                <a:spcPct val="150000"/>
              </a:lnSpc>
            </a:pPr>
            <a:r>
              <a:rPr lang="zh-CN" altLang="zh-CN" sz="1800" dirty="0"/>
              <a:t>首先，在</a:t>
            </a:r>
            <a:r>
              <a:rPr lang="en-US" altLang="zh-CN" sz="1800" dirty="0" err="1"/>
              <a:t>logindialog.h</a:t>
            </a:r>
            <a:r>
              <a:rPr lang="zh-CN" altLang="zh-CN" sz="1800" dirty="0"/>
              <a:t>头文件中声明</a:t>
            </a:r>
            <a:r>
              <a:rPr lang="zh-CN" altLang="zh-CN" sz="1800" dirty="0">
                <a:hlinkClick r:id="rId2" action="ppaction://hlinkfile"/>
              </a:rPr>
              <a:t>变量和方法，完整</a:t>
            </a:r>
            <a:r>
              <a:rPr lang="zh-CN" altLang="zh-CN" sz="1800" dirty="0" smtClean="0">
                <a:hlinkClick r:id="rId2" action="ppaction://hlinkfile"/>
              </a:rPr>
              <a:t>代码</a:t>
            </a:r>
            <a:r>
              <a:rPr lang="zh-CN" altLang="en-US" sz="1800" dirty="0" smtClean="0">
                <a:hlinkClick r:id="rId2" action="ppaction://hlinkfile"/>
              </a:rPr>
              <a:t>。</a:t>
            </a:r>
            <a:endParaRPr lang="zh-CN" altLang="zh-CN" sz="1800" dirty="0"/>
          </a:p>
          <a:p>
            <a:pPr indent="450850">
              <a:lnSpc>
                <a:spcPct val="150000"/>
              </a:lnSpc>
            </a:pPr>
            <a:r>
              <a:rPr lang="zh-CN" altLang="zh-CN" sz="1800" dirty="0"/>
              <a:t>然后，在</a:t>
            </a:r>
            <a:r>
              <a:rPr lang="en-US" altLang="zh-CN" sz="1800" dirty="0"/>
              <a:t>logindialog.cpp</a:t>
            </a:r>
            <a:r>
              <a:rPr lang="zh-CN" altLang="zh-CN" sz="1800" dirty="0"/>
              <a:t>源文件中实现</a:t>
            </a:r>
            <a:r>
              <a:rPr lang="zh-CN" altLang="zh-CN" sz="1800" dirty="0">
                <a:hlinkClick r:id="rId3" action="ppaction://hlinkfile"/>
              </a:rPr>
              <a:t>登录验证功能，完整</a:t>
            </a:r>
            <a:r>
              <a:rPr lang="zh-CN" altLang="zh-CN" sz="1800" dirty="0" smtClean="0">
                <a:hlinkClick r:id="rId3" action="ppaction://hlinkfile"/>
              </a:rPr>
              <a:t>代码</a:t>
            </a:r>
            <a:r>
              <a:rPr lang="zh-CN" altLang="en-US" sz="1800" dirty="0" smtClean="0">
                <a:hlinkClick r:id="rId3" action="ppaction://hlinkfile"/>
              </a:rPr>
              <a:t>。</a:t>
            </a:r>
            <a:endParaRPr lang="zh-CN" altLang="zh-CN" sz="1800" dirty="0"/>
          </a:p>
          <a:p>
            <a:pPr indent="450850">
              <a:lnSpc>
                <a:spcPct val="150000"/>
              </a:lnSpc>
            </a:pPr>
            <a:r>
              <a:rPr lang="zh-CN" altLang="zh-CN" sz="1800" b="1" dirty="0"/>
              <a:t>其中，</a:t>
            </a:r>
            <a:endParaRPr lang="zh-CN" altLang="zh-CN" sz="1800" dirty="0"/>
          </a:p>
          <a:p>
            <a:pPr indent="450850">
              <a:lnSpc>
                <a:spcPct val="150000"/>
              </a:lnSpc>
            </a:pPr>
            <a:r>
              <a:rPr lang="en-US" altLang="zh-CN" sz="1800" b="1" dirty="0"/>
              <a:t>(a) </a:t>
            </a:r>
            <a:r>
              <a:rPr lang="en-US" altLang="zh-CN" sz="1800" b="1" dirty="0" err="1"/>
              <a:t>Qstring</a:t>
            </a:r>
            <a:r>
              <a:rPr lang="en-US" altLang="zh-CN" sz="1800" b="1" dirty="0"/>
              <a:t> pwdMd5 = strToMd5(</a:t>
            </a:r>
            <a:r>
              <a:rPr lang="en-US" altLang="zh-CN" sz="1800" b="1" dirty="0" err="1"/>
              <a:t>ui</a:t>
            </a:r>
            <a:r>
              <a:rPr lang="en-US" altLang="zh-CN" sz="1800" b="1" dirty="0"/>
              <a:t>-&gt;</a:t>
            </a:r>
            <a:r>
              <a:rPr lang="en-US" altLang="zh-CN" sz="1800" b="1" dirty="0" err="1"/>
              <a:t>pwdLineEdit</a:t>
            </a:r>
            <a:r>
              <a:rPr lang="en-US" altLang="zh-CN" sz="1800" b="1" dirty="0"/>
              <a:t>-&gt;text());</a:t>
            </a:r>
            <a:r>
              <a:rPr lang="zh-CN" altLang="zh-CN" sz="1800" dirty="0"/>
              <a:t>：由于从数据库中查出的口令字符串是已经过</a:t>
            </a:r>
            <a:r>
              <a:rPr lang="en-US" altLang="zh-CN" sz="1800" dirty="0"/>
              <a:t>MD5</a:t>
            </a:r>
            <a:r>
              <a:rPr lang="zh-CN" altLang="zh-CN" sz="1800" dirty="0"/>
              <a:t>加密的，故这里需要先使用自定义的</a:t>
            </a:r>
            <a:r>
              <a:rPr lang="en-US" altLang="zh-CN" sz="1800" dirty="0"/>
              <a:t>MD5</a:t>
            </a:r>
            <a:r>
              <a:rPr lang="zh-CN" altLang="zh-CN" sz="1800" dirty="0"/>
              <a:t>转换函数</a:t>
            </a:r>
            <a:r>
              <a:rPr lang="en-US" altLang="zh-CN" sz="1800" dirty="0"/>
              <a:t>strToMd5()</a:t>
            </a:r>
            <a:r>
              <a:rPr lang="zh-CN" altLang="zh-CN" sz="1800" dirty="0"/>
              <a:t>将用户输入的口令字符串转为</a:t>
            </a:r>
            <a:r>
              <a:rPr lang="en-US" altLang="zh-CN" sz="1800" dirty="0"/>
              <a:t>MD5</a:t>
            </a:r>
            <a:r>
              <a:rPr lang="zh-CN" altLang="zh-CN" sz="1800" dirty="0"/>
              <a:t>加密串后再与从数据库中查出的内容比较以验证。</a:t>
            </a:r>
          </a:p>
          <a:p>
            <a:pPr indent="450850">
              <a:lnSpc>
                <a:spcPct val="150000"/>
              </a:lnSpc>
            </a:pPr>
            <a:r>
              <a:rPr lang="en-US" altLang="zh-CN" sz="1800" b="1" dirty="0"/>
              <a:t>(b) </a:t>
            </a:r>
            <a:r>
              <a:rPr lang="en-US" altLang="zh-CN" sz="1800" b="1" dirty="0" err="1"/>
              <a:t>qba</a:t>
            </a:r>
            <a:r>
              <a:rPr lang="en-US" altLang="zh-CN" sz="1800" b="1" dirty="0"/>
              <a:t> = </a:t>
            </a:r>
            <a:r>
              <a:rPr lang="en-US" altLang="zh-CN" sz="1800" b="1" dirty="0" err="1"/>
              <a:t>QCryptographicHash</a:t>
            </a:r>
            <a:r>
              <a:rPr lang="en-US" altLang="zh-CN" sz="1800" b="1" dirty="0"/>
              <a:t>::hash(str.toLatin1(), </a:t>
            </a:r>
            <a:r>
              <a:rPr lang="en-US" altLang="zh-CN" sz="1800" b="1" dirty="0" err="1"/>
              <a:t>QCryptographicHash</a:t>
            </a:r>
            <a:r>
              <a:rPr lang="en-US" altLang="zh-CN" sz="1800" b="1" dirty="0"/>
              <a:t>::Md5);</a:t>
            </a:r>
            <a:r>
              <a:rPr lang="zh-CN" altLang="zh-CN" sz="1800" dirty="0"/>
              <a:t>：</a:t>
            </a:r>
            <a:r>
              <a:rPr lang="en-US" altLang="zh-CN" sz="1800" dirty="0" err="1"/>
              <a:t>Qt</a:t>
            </a:r>
            <a:r>
              <a:rPr lang="en-US" altLang="zh-CN" sz="1800" dirty="0"/>
              <a:t> 5</a:t>
            </a:r>
            <a:r>
              <a:rPr lang="zh-CN" altLang="zh-CN" sz="1800" dirty="0"/>
              <a:t>提供了</a:t>
            </a:r>
            <a:r>
              <a:rPr lang="en-US" altLang="zh-CN" sz="1800" dirty="0" err="1"/>
              <a:t>QCryptographicHash</a:t>
            </a:r>
            <a:r>
              <a:rPr lang="zh-CN" altLang="zh-CN" sz="1800" dirty="0"/>
              <a:t>类，该类实现了生成密码散列的方法，可用于生成二进制或文本数据的加密散列值。该类目前支持</a:t>
            </a:r>
            <a:r>
              <a:rPr lang="en-US" altLang="zh-CN" sz="1800" dirty="0"/>
              <a:t>MD4</a:t>
            </a:r>
            <a:r>
              <a:rPr lang="zh-CN" altLang="zh-CN" sz="1800" dirty="0"/>
              <a:t>、</a:t>
            </a:r>
            <a:r>
              <a:rPr lang="en-US" altLang="zh-CN" sz="1800" dirty="0"/>
              <a:t>MD5</a:t>
            </a:r>
            <a:r>
              <a:rPr lang="zh-CN" altLang="zh-CN" sz="1800" dirty="0"/>
              <a:t>、</a:t>
            </a:r>
            <a:r>
              <a:rPr lang="en-US" altLang="zh-CN" sz="1800" dirty="0"/>
              <a:t>SHA-1</a:t>
            </a:r>
            <a:r>
              <a:rPr lang="zh-CN" altLang="zh-CN" sz="1800" dirty="0"/>
              <a:t>、</a:t>
            </a:r>
            <a:r>
              <a:rPr lang="en-US" altLang="zh-CN" sz="1800" dirty="0"/>
              <a:t>SHA-224</a:t>
            </a:r>
            <a:r>
              <a:rPr lang="zh-CN" altLang="zh-CN" sz="1800" dirty="0"/>
              <a:t>、</a:t>
            </a:r>
            <a:r>
              <a:rPr lang="en-US" altLang="zh-CN" sz="1800" dirty="0"/>
              <a:t>SHA-256</a:t>
            </a:r>
            <a:r>
              <a:rPr lang="zh-CN" altLang="zh-CN" sz="1800" dirty="0"/>
              <a:t>、</a:t>
            </a:r>
            <a:r>
              <a:rPr lang="en-US" altLang="zh-CN" sz="1800" dirty="0"/>
              <a:t>SHA-384</a:t>
            </a:r>
            <a:r>
              <a:rPr lang="zh-CN" altLang="zh-CN" sz="1800" dirty="0"/>
              <a:t>和</a:t>
            </a:r>
            <a:r>
              <a:rPr lang="en-US" altLang="zh-CN" sz="1800" dirty="0"/>
              <a:t>SHA-512</a:t>
            </a:r>
            <a:r>
              <a:rPr lang="zh-CN" altLang="zh-CN" sz="1800" dirty="0"/>
              <a:t>等多种加密算法</a:t>
            </a:r>
            <a:r>
              <a:rPr lang="zh-CN" altLang="zh-CN" sz="1800" dirty="0" smtClean="0"/>
              <a:t>。</a:t>
            </a:r>
            <a:endParaRPr lang="zh-CN" altLang="zh-CN" sz="1800" dirty="0"/>
          </a:p>
        </p:txBody>
      </p:sp>
    </p:spTree>
    <p:extLst>
      <p:ext uri="{BB962C8B-B14F-4D97-AF65-F5344CB8AC3E}">
        <p14:creationId xmlns:p14="http://schemas.microsoft.com/office/powerpoint/2010/main" val="4256549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56372" y="1776792"/>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69703" y="1516317"/>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98872" y="1872752"/>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02</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1908" y="947093"/>
            <a:ext cx="939645" cy="1112796"/>
          </a:xfrm>
          <a:prstGeom prst="rect">
            <a:avLst/>
          </a:prstGeom>
        </p:spPr>
      </p:pic>
      <p:sp>
        <p:nvSpPr>
          <p:cNvPr id="25" name="TextBox 5"/>
          <p:cNvSpPr txBox="1"/>
          <p:nvPr/>
        </p:nvSpPr>
        <p:spPr>
          <a:xfrm>
            <a:off x="4665533" y="3820579"/>
            <a:ext cx="2549788" cy="518595"/>
          </a:xfrm>
          <a:prstGeom prst="rect">
            <a:avLst/>
          </a:prstGeom>
          <a:noFill/>
        </p:spPr>
        <p:txBody>
          <a:bodyPr wrap="square" lIns="86863" tIns="43430" rIns="86863" bIns="43430" rtlCol="0">
            <a:spAutoFit/>
          </a:bodyPr>
          <a:lstStyle/>
          <a:p>
            <a:r>
              <a:rPr lang="zh-CN" altLang="zh-CN" sz="2800" b="1" dirty="0"/>
              <a:t>主体程序框架</a:t>
            </a:r>
          </a:p>
        </p:txBody>
      </p:sp>
    </p:spTree>
    <p:extLst>
      <p:ext uri="{BB962C8B-B14F-4D97-AF65-F5344CB8AC3E}">
        <p14:creationId xmlns:p14="http://schemas.microsoft.com/office/powerpoint/2010/main" val="2187948631"/>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2040943" cy="461665"/>
          </a:xfrm>
          <a:prstGeom prst="rect">
            <a:avLst/>
          </a:prstGeom>
        </p:spPr>
        <p:txBody>
          <a:bodyPr wrap="none">
            <a:spAutoFit/>
          </a:bodyPr>
          <a:lstStyle/>
          <a:p>
            <a:r>
              <a:rPr lang="zh-CN" altLang="zh-CN" sz="2400" b="1" dirty="0"/>
              <a:t>主体程序框架</a:t>
            </a:r>
            <a:endParaRPr lang="zh-CN" altLang="zh-CN" sz="2400" b="1" dirty="0"/>
          </a:p>
        </p:txBody>
      </p:sp>
      <p:sp>
        <p:nvSpPr>
          <p:cNvPr id="3" name="TextBox 2"/>
          <p:cNvSpPr txBox="1"/>
          <p:nvPr/>
        </p:nvSpPr>
        <p:spPr>
          <a:xfrm>
            <a:off x="914400" y="1068779"/>
            <a:ext cx="10141527" cy="5541389"/>
          </a:xfrm>
          <a:prstGeom prst="rect">
            <a:avLst/>
          </a:prstGeom>
          <a:noFill/>
        </p:spPr>
        <p:txBody>
          <a:bodyPr wrap="square" rtlCol="0">
            <a:spAutoFit/>
          </a:bodyPr>
          <a:lstStyle/>
          <a:p>
            <a:pPr indent="450850">
              <a:lnSpc>
                <a:spcPct val="150000"/>
              </a:lnSpc>
            </a:pPr>
            <a:r>
              <a:rPr lang="zh-CN" altLang="zh-CN" dirty="0"/>
              <a:t>（</a:t>
            </a:r>
            <a:r>
              <a:rPr lang="en-US" altLang="zh-CN" dirty="0"/>
              <a:t>1</a:t>
            </a:r>
            <a:r>
              <a:rPr lang="zh-CN" altLang="zh-CN" dirty="0"/>
              <a:t>）</a:t>
            </a:r>
            <a:r>
              <a:rPr lang="en-US" altLang="zh-CN" dirty="0"/>
              <a:t>main.cpp</a:t>
            </a:r>
            <a:endParaRPr lang="zh-CN" altLang="zh-CN" dirty="0"/>
          </a:p>
          <a:p>
            <a:pPr indent="450850">
              <a:lnSpc>
                <a:spcPct val="150000"/>
              </a:lnSpc>
            </a:pPr>
            <a:r>
              <a:rPr lang="zh-CN" altLang="zh-CN" dirty="0"/>
              <a:t>它是整个系统</a:t>
            </a:r>
            <a:r>
              <a:rPr lang="zh-CN" altLang="zh-CN" dirty="0">
                <a:hlinkClick r:id="rId2" action="ppaction://hlinkfile"/>
              </a:rPr>
              <a:t>的主启动文件，</a:t>
            </a:r>
            <a:r>
              <a:rPr lang="zh-CN" altLang="zh-CN" dirty="0" smtClean="0">
                <a:hlinkClick r:id="rId2" action="ppaction://hlinkfile"/>
              </a:rPr>
              <a:t>代码</a:t>
            </a:r>
            <a:r>
              <a:rPr lang="zh-CN" altLang="en-US" dirty="0" smtClean="0">
                <a:hlinkClick r:id="rId2" action="ppaction://hlinkfile"/>
              </a:rPr>
              <a:t>。</a:t>
            </a:r>
            <a:endParaRPr lang="zh-CN" altLang="zh-CN" dirty="0"/>
          </a:p>
          <a:p>
            <a:pPr indent="450850">
              <a:lnSpc>
                <a:spcPct val="150000"/>
              </a:lnSpc>
            </a:pPr>
            <a:r>
              <a:rPr lang="zh-CN" altLang="zh-CN" b="1" dirty="0"/>
              <a:t>其中，</a:t>
            </a:r>
            <a:endParaRPr lang="zh-CN" altLang="zh-CN" dirty="0"/>
          </a:p>
          <a:p>
            <a:pPr indent="450850">
              <a:lnSpc>
                <a:spcPct val="150000"/>
              </a:lnSpc>
            </a:pPr>
            <a:r>
              <a:rPr lang="en-US" altLang="zh-CN" b="1" dirty="0"/>
              <a:t>(a) if(!</a:t>
            </a:r>
            <a:r>
              <a:rPr lang="en-US" altLang="zh-CN" b="1" dirty="0" err="1"/>
              <a:t>createMySqlConn</a:t>
            </a:r>
            <a:r>
              <a:rPr lang="en-US" altLang="zh-CN" b="1" dirty="0"/>
              <a:t>())</a:t>
            </a:r>
            <a:r>
              <a:rPr lang="zh-CN" altLang="zh-CN" dirty="0"/>
              <a:t>：</a:t>
            </a:r>
            <a:r>
              <a:rPr lang="en-US" altLang="zh-CN" dirty="0" err="1"/>
              <a:t>createMySqlConn</a:t>
            </a:r>
            <a:r>
              <a:rPr lang="en-US" altLang="zh-CN" dirty="0"/>
              <a:t>()</a:t>
            </a:r>
            <a:r>
              <a:rPr lang="zh-CN" altLang="zh-CN" dirty="0"/>
              <a:t>是我们编写的一个连接后台数据库的方法，它返回</a:t>
            </a:r>
            <a:r>
              <a:rPr lang="en-US" altLang="zh-CN" dirty="0"/>
              <a:t>true</a:t>
            </a:r>
            <a:r>
              <a:rPr lang="zh-CN" altLang="zh-CN" dirty="0"/>
              <a:t>表示连接成功，返回</a:t>
            </a:r>
            <a:r>
              <a:rPr lang="en-US" altLang="zh-CN" dirty="0"/>
              <a:t>false</a:t>
            </a:r>
            <a:r>
              <a:rPr lang="zh-CN" altLang="zh-CN" dirty="0"/>
              <a:t>表示失败。程序在开始启动时就通过执行该方法来检查数据库连接是否就绪。若连接不成功，系统则通过启动</a:t>
            </a:r>
            <a:r>
              <a:rPr lang="en-US" altLang="zh-CN" dirty="0"/>
              <a:t>MySQL</a:t>
            </a:r>
            <a:r>
              <a:rPr lang="zh-CN" altLang="zh-CN" dirty="0"/>
              <a:t>服务进程的方式再尝试一次；若依旧连接不成功，则提示连接失败，交由用户检查排除故障。</a:t>
            </a:r>
          </a:p>
          <a:p>
            <a:pPr indent="450850">
              <a:lnSpc>
                <a:spcPct val="150000"/>
              </a:lnSpc>
            </a:pPr>
            <a:r>
              <a:rPr lang="en-US" altLang="zh-CN" b="1" dirty="0"/>
              <a:t>(b) if (</a:t>
            </a:r>
            <a:r>
              <a:rPr lang="en-US" altLang="zh-CN" b="1" dirty="0" err="1"/>
              <a:t>logindlg.exec</a:t>
            </a:r>
            <a:r>
              <a:rPr lang="en-US" altLang="zh-CN" b="1" dirty="0"/>
              <a:t>() == </a:t>
            </a:r>
            <a:r>
              <a:rPr lang="en-US" altLang="zh-CN" b="1" dirty="0" err="1"/>
              <a:t>QDialog</a:t>
            </a:r>
            <a:r>
              <a:rPr lang="en-US" altLang="zh-CN" b="1" dirty="0"/>
              <a:t>::Accepted)</a:t>
            </a:r>
            <a:r>
              <a:rPr lang="zh-CN" altLang="zh-CN" dirty="0"/>
              <a:t>：之前在登录对话框的实现中，若用户通过了口令验证则执行对话框类的“</a:t>
            </a:r>
            <a:r>
              <a:rPr lang="en-US" altLang="zh-CN" dirty="0" err="1"/>
              <a:t>QDialog</a:t>
            </a:r>
            <a:r>
              <a:rPr lang="en-US" altLang="zh-CN" dirty="0"/>
              <a:t>::accept();</a:t>
            </a:r>
            <a:r>
              <a:rPr lang="zh-CN" altLang="zh-CN" dirty="0"/>
              <a:t>”方法，在这里判断对话框类的返回结果，即“</a:t>
            </a:r>
            <a:r>
              <a:rPr lang="en-US" altLang="zh-CN" dirty="0" err="1"/>
              <a:t>QDialog</a:t>
            </a:r>
            <a:r>
              <a:rPr lang="en-US" altLang="zh-CN" dirty="0"/>
              <a:t>::Accepted</a:t>
            </a:r>
            <a:r>
              <a:rPr lang="zh-CN" altLang="zh-CN" dirty="0"/>
              <a:t>”表示验证通过</a:t>
            </a:r>
            <a:r>
              <a:rPr lang="zh-CN" altLang="zh-CN" dirty="0" smtClean="0"/>
              <a:t>。</a:t>
            </a:r>
            <a:endParaRPr lang="en-US" altLang="zh-CN" dirty="0" smtClean="0"/>
          </a:p>
          <a:p>
            <a:pPr indent="450850">
              <a:lnSpc>
                <a:spcPct val="150000"/>
              </a:lnSpc>
            </a:pPr>
            <a:r>
              <a:rPr lang="zh-CN" altLang="zh-CN" dirty="0"/>
              <a:t>（</a:t>
            </a:r>
            <a:r>
              <a:rPr lang="en-US" altLang="zh-CN" dirty="0"/>
              <a:t>2</a:t>
            </a:r>
            <a:r>
              <a:rPr lang="zh-CN" altLang="zh-CN" dirty="0"/>
              <a:t>）</a:t>
            </a:r>
            <a:r>
              <a:rPr lang="en-US" altLang="zh-CN" dirty="0" err="1"/>
              <a:t>mainwindow.h</a:t>
            </a:r>
            <a:endParaRPr lang="zh-CN" altLang="zh-CN" dirty="0"/>
          </a:p>
          <a:p>
            <a:pPr indent="450850">
              <a:lnSpc>
                <a:spcPct val="150000"/>
              </a:lnSpc>
            </a:pPr>
            <a:r>
              <a:rPr lang="zh-CN" altLang="zh-CN" dirty="0"/>
              <a:t>它是程序头文件，包含程序中用到的各个全局变量的定义、</a:t>
            </a:r>
            <a:r>
              <a:rPr lang="zh-CN" altLang="zh-CN" dirty="0">
                <a:hlinkClick r:id="rId3" action="ppaction://hlinkfile"/>
              </a:rPr>
              <a:t>方法声明，完整的</a:t>
            </a:r>
            <a:r>
              <a:rPr lang="zh-CN" altLang="zh-CN" dirty="0" smtClean="0">
                <a:hlinkClick r:id="rId3" action="ppaction://hlinkfile"/>
              </a:rPr>
              <a:t>代码</a:t>
            </a:r>
            <a:r>
              <a:rPr lang="zh-CN" altLang="en-US" dirty="0" smtClean="0">
                <a:hlinkClick r:id="rId3" action="ppaction://hlinkfile"/>
              </a:rPr>
              <a:t>。</a:t>
            </a:r>
            <a:endParaRPr lang="zh-CN" altLang="zh-CN" dirty="0"/>
          </a:p>
          <a:p>
            <a:pPr indent="450850">
              <a:lnSpc>
                <a:spcPct val="150000"/>
              </a:lnSpc>
            </a:pPr>
            <a:r>
              <a:rPr lang="zh-CN" altLang="zh-CN" dirty="0"/>
              <a:t>（</a:t>
            </a:r>
            <a:r>
              <a:rPr lang="en-US" altLang="zh-CN" dirty="0"/>
              <a:t>3</a:t>
            </a:r>
            <a:r>
              <a:rPr lang="zh-CN" altLang="zh-CN" dirty="0"/>
              <a:t>）</a:t>
            </a:r>
            <a:r>
              <a:rPr lang="en-US" altLang="zh-CN" dirty="0"/>
              <a:t>mainwindow.cpp</a:t>
            </a:r>
            <a:endParaRPr lang="zh-CN" altLang="zh-CN" dirty="0"/>
          </a:p>
          <a:p>
            <a:pPr indent="450850">
              <a:lnSpc>
                <a:spcPct val="150000"/>
              </a:lnSpc>
            </a:pPr>
            <a:r>
              <a:rPr lang="zh-CN" altLang="zh-CN" dirty="0"/>
              <a:t>它是本程序的主体源文件，其中包含各方法功能的</a:t>
            </a:r>
            <a:r>
              <a:rPr lang="zh-CN" altLang="zh-CN" dirty="0">
                <a:hlinkClick r:id="rId4" action="ppaction://hlinkfile"/>
              </a:rPr>
              <a:t>具体实现代码，</a:t>
            </a:r>
            <a:r>
              <a:rPr lang="zh-CN" altLang="zh-CN" dirty="0" smtClean="0">
                <a:hlinkClick r:id="rId4" action="ppaction://hlinkfile"/>
              </a:rPr>
              <a:t>框架</a:t>
            </a:r>
            <a:r>
              <a:rPr lang="zh-CN" altLang="en-US" dirty="0" smtClean="0">
                <a:hlinkClick r:id="rId4" action="ppaction://hlinkfile"/>
              </a:rPr>
              <a:t>。</a:t>
            </a:r>
            <a:endParaRPr lang="zh-CN" altLang="zh-CN" dirty="0"/>
          </a:p>
        </p:txBody>
      </p:sp>
    </p:spTree>
    <p:extLst>
      <p:ext uri="{BB962C8B-B14F-4D97-AF65-F5344CB8AC3E}">
        <p14:creationId xmlns:p14="http://schemas.microsoft.com/office/powerpoint/2010/main" val="2917697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56372" y="1776792"/>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69703" y="1516317"/>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98872" y="1872752"/>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03</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1908" y="947093"/>
            <a:ext cx="939645" cy="1112796"/>
          </a:xfrm>
          <a:prstGeom prst="rect">
            <a:avLst/>
          </a:prstGeom>
        </p:spPr>
      </p:pic>
      <p:sp>
        <p:nvSpPr>
          <p:cNvPr id="25" name="TextBox 5"/>
          <p:cNvSpPr txBox="1"/>
          <p:nvPr/>
        </p:nvSpPr>
        <p:spPr>
          <a:xfrm>
            <a:off x="4211885" y="3872761"/>
            <a:ext cx="3872825" cy="518595"/>
          </a:xfrm>
          <a:prstGeom prst="rect">
            <a:avLst/>
          </a:prstGeom>
          <a:noFill/>
        </p:spPr>
        <p:txBody>
          <a:bodyPr wrap="square" lIns="86863" tIns="43430" rIns="86863" bIns="43430" rtlCol="0">
            <a:spAutoFit/>
          </a:bodyPr>
          <a:lstStyle/>
          <a:p>
            <a:r>
              <a:rPr lang="zh-CN" altLang="zh-CN" sz="2800" b="1" dirty="0"/>
              <a:t>界面初始化功能实现</a:t>
            </a:r>
          </a:p>
        </p:txBody>
      </p:sp>
    </p:spTree>
    <p:extLst>
      <p:ext uri="{BB962C8B-B14F-4D97-AF65-F5344CB8AC3E}">
        <p14:creationId xmlns:p14="http://schemas.microsoft.com/office/powerpoint/2010/main" val="483804253"/>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2954655" cy="461665"/>
          </a:xfrm>
          <a:prstGeom prst="rect">
            <a:avLst/>
          </a:prstGeom>
        </p:spPr>
        <p:txBody>
          <a:bodyPr wrap="none">
            <a:spAutoFit/>
          </a:bodyPr>
          <a:lstStyle/>
          <a:p>
            <a:r>
              <a:rPr lang="zh-CN" altLang="zh-CN" sz="2400" b="1" dirty="0"/>
              <a:t>界面初始化功能实现</a:t>
            </a:r>
          </a:p>
        </p:txBody>
      </p:sp>
      <p:sp>
        <p:nvSpPr>
          <p:cNvPr id="3" name="TextBox 2"/>
          <p:cNvSpPr txBox="1"/>
          <p:nvPr/>
        </p:nvSpPr>
        <p:spPr>
          <a:xfrm>
            <a:off x="807522" y="985652"/>
            <a:ext cx="10319657" cy="1400383"/>
          </a:xfrm>
          <a:prstGeom prst="rect">
            <a:avLst/>
          </a:prstGeom>
          <a:noFill/>
        </p:spPr>
        <p:txBody>
          <a:bodyPr wrap="square" rtlCol="0">
            <a:spAutoFit/>
          </a:bodyPr>
          <a:lstStyle/>
          <a:p>
            <a:pPr indent="450850"/>
            <a:r>
              <a:rPr lang="zh-CN" altLang="zh-CN" dirty="0"/>
              <a:t>启动程序时，首先需要对界面显示的信息进行初始化，在窗体的构造方法</a:t>
            </a:r>
            <a:r>
              <a:rPr lang="en-US" altLang="zh-CN" dirty="0" err="1"/>
              <a:t>MainWindow</a:t>
            </a:r>
            <a:r>
              <a:rPr lang="en-US" altLang="zh-CN" dirty="0"/>
              <a:t>:: </a:t>
            </a:r>
            <a:r>
              <a:rPr lang="en-US" altLang="zh-CN" dirty="0" err="1"/>
              <a:t>MainWindow</a:t>
            </a:r>
            <a:r>
              <a:rPr lang="en-US" altLang="zh-CN" dirty="0"/>
              <a:t>(</a:t>
            </a:r>
            <a:r>
              <a:rPr lang="en-US" altLang="zh-CN" dirty="0" err="1"/>
              <a:t>QWidget</a:t>
            </a:r>
            <a:r>
              <a:rPr lang="en-US" altLang="zh-CN" dirty="0"/>
              <a:t> *parent)</a:t>
            </a:r>
            <a:r>
              <a:rPr lang="zh-CN" altLang="zh-CN" dirty="0"/>
              <a:t>中执行我们定义的初始化主窗体方法</a:t>
            </a:r>
            <a:r>
              <a:rPr lang="en-US" altLang="zh-CN" dirty="0" err="1"/>
              <a:t>initMainWindow</a:t>
            </a:r>
            <a:r>
              <a:rPr lang="en-US" altLang="zh-CN" dirty="0"/>
              <a:t>()</a:t>
            </a:r>
            <a:r>
              <a:rPr lang="zh-CN" altLang="zh-CN" dirty="0"/>
              <a:t>，该</a:t>
            </a:r>
            <a:r>
              <a:rPr lang="zh-CN" altLang="zh-CN" dirty="0">
                <a:hlinkClick r:id="rId2" action="ppaction://hlinkfile"/>
              </a:rPr>
              <a:t>方法的具体实现</a:t>
            </a:r>
            <a:r>
              <a:rPr lang="zh-CN" altLang="zh-CN" dirty="0" smtClean="0">
                <a:hlinkClick r:id="rId2" action="ppaction://hlinkfile"/>
              </a:rPr>
              <a:t>代码</a:t>
            </a:r>
            <a:r>
              <a:rPr lang="zh-CN" altLang="en-US" dirty="0" smtClean="0">
                <a:hlinkClick r:id="rId2" action="ppaction://hlinkfile"/>
              </a:rPr>
              <a:t>。</a:t>
            </a:r>
            <a:endParaRPr lang="en-US" altLang="zh-CN" dirty="0" smtClean="0"/>
          </a:p>
          <a:p>
            <a:pPr indent="450850"/>
            <a:r>
              <a:rPr lang="zh-CN" altLang="zh-CN" dirty="0"/>
              <a:t>本系统默认显示在前面的是“新品入库”页，但是对于“预售订单”页也同样会初始化其内容。上段代码中使用了</a:t>
            </a:r>
            <a:r>
              <a:rPr lang="en-US" altLang="zh-CN" dirty="0" err="1"/>
              <a:t>loadPreCommodity</a:t>
            </a:r>
            <a:r>
              <a:rPr lang="en-US" altLang="zh-CN" dirty="0"/>
              <a:t>()</a:t>
            </a:r>
            <a:r>
              <a:rPr lang="zh-CN" altLang="zh-CN" dirty="0"/>
              <a:t>方法在预售订单页加载商品信息，该方法的实现</a:t>
            </a:r>
            <a:r>
              <a:rPr lang="zh-CN" altLang="zh-CN" dirty="0" smtClean="0"/>
              <a:t>代码</a:t>
            </a:r>
            <a:r>
              <a:rPr lang="zh-CN" altLang="zh-CN" dirty="0"/>
              <a:t>如下</a:t>
            </a:r>
            <a:r>
              <a:rPr lang="zh-CN" altLang="zh-CN" dirty="0" smtClean="0"/>
              <a:t>：</a:t>
            </a:r>
            <a:endParaRPr lang="zh-CN" altLang="zh-CN" dirty="0"/>
          </a:p>
        </p:txBody>
      </p:sp>
      <p:sp>
        <p:nvSpPr>
          <p:cNvPr id="4" name="TextBox 3"/>
          <p:cNvSpPr txBox="1"/>
          <p:nvPr/>
        </p:nvSpPr>
        <p:spPr>
          <a:xfrm>
            <a:off x="1413164" y="2481943"/>
            <a:ext cx="9120249" cy="3084939"/>
          </a:xfrm>
          <a:prstGeom prst="roundRect">
            <a:avLst>
              <a:gd name="adj" fmla="val 6703"/>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loadPreCommodity</a:t>
            </a:r>
            <a:r>
              <a:rPr lang="en-US" altLang="zh-CN" dirty="0"/>
              <a:t>()</a:t>
            </a:r>
            <a:endParaRPr lang="zh-CN" altLang="zh-CN" dirty="0"/>
          </a:p>
          <a:p>
            <a:r>
              <a:rPr lang="en-US" altLang="zh-CN" dirty="0"/>
              <a:t>{</a:t>
            </a:r>
            <a:endParaRPr lang="zh-CN" altLang="zh-CN" dirty="0"/>
          </a:p>
          <a:p>
            <a:r>
              <a:rPr lang="en-US" altLang="zh-CN" dirty="0"/>
              <a:t>    </a:t>
            </a:r>
            <a:r>
              <a:rPr lang="en-US" altLang="zh-CN" dirty="0" err="1"/>
              <a:t>QSqlQueryModel</a:t>
            </a:r>
            <a:r>
              <a:rPr lang="en-US" altLang="zh-CN" dirty="0"/>
              <a:t> *</a:t>
            </a:r>
            <a:r>
              <a:rPr lang="en-US" altLang="zh-CN" dirty="0" err="1"/>
              <a:t>commodityNameModel</a:t>
            </a:r>
            <a:r>
              <a:rPr lang="en-US" altLang="zh-CN" dirty="0"/>
              <a:t> = new </a:t>
            </a:r>
            <a:r>
              <a:rPr lang="en-US" altLang="zh-CN" dirty="0" err="1"/>
              <a:t>QSqlQueryModel</a:t>
            </a:r>
            <a:r>
              <a:rPr lang="en-US" altLang="zh-CN" dirty="0"/>
              <a:t>(this);</a:t>
            </a:r>
            <a:endParaRPr lang="zh-CN" altLang="zh-CN" dirty="0"/>
          </a:p>
          <a:p>
            <a:r>
              <a:rPr lang="en-US" altLang="zh-CN" dirty="0"/>
              <a:t>		</a:t>
            </a:r>
            <a:r>
              <a:rPr lang="en-US" altLang="zh-CN" dirty="0" smtClean="0"/>
              <a:t>					//</a:t>
            </a:r>
            <a:r>
              <a:rPr lang="zh-CN" altLang="zh-CN" dirty="0"/>
              <a:t>商品名称模型数据</a:t>
            </a:r>
          </a:p>
          <a:p>
            <a:r>
              <a:rPr lang="en-US" altLang="zh-CN" dirty="0"/>
              <a:t>    </a:t>
            </a:r>
            <a:r>
              <a:rPr lang="en-US" altLang="zh-CN" dirty="0" err="1"/>
              <a:t>commodityNameModel</a:t>
            </a:r>
            <a:r>
              <a:rPr lang="en-US" altLang="zh-CN" dirty="0"/>
              <a:t>-&gt;</a:t>
            </a:r>
            <a:r>
              <a:rPr lang="en-US" altLang="zh-CN" dirty="0" err="1"/>
              <a:t>setQuery</a:t>
            </a:r>
            <a:r>
              <a:rPr lang="en-US" altLang="zh-CN" dirty="0"/>
              <a:t>(</a:t>
            </a:r>
            <a:r>
              <a:rPr lang="en-US" altLang="zh-CN" dirty="0" err="1"/>
              <a:t>QString</a:t>
            </a:r>
            <a:r>
              <a:rPr lang="en-US" altLang="zh-CN" dirty="0"/>
              <a:t>("select Name from commodity where </a:t>
            </a:r>
            <a:r>
              <a:rPr lang="en-US" altLang="zh-CN" dirty="0" err="1"/>
              <a:t>CategoryID</a:t>
            </a:r>
            <a:r>
              <a:rPr lang="en-US" altLang="zh-CN" dirty="0"/>
              <a:t> =(select </a:t>
            </a:r>
            <a:r>
              <a:rPr lang="en-US" altLang="zh-CN" dirty="0" err="1"/>
              <a:t>CategoryID</a:t>
            </a:r>
            <a:r>
              <a:rPr lang="en-US" altLang="zh-CN" dirty="0"/>
              <a:t> from category where Name='%1')").</a:t>
            </a:r>
            <a:r>
              <a:rPr lang="en-US" altLang="zh-CN" dirty="0" err="1"/>
              <a:t>arg</a:t>
            </a:r>
            <a:r>
              <a:rPr lang="en-US" altLang="zh-CN" dirty="0"/>
              <a:t>(</a:t>
            </a:r>
            <a:r>
              <a:rPr lang="en-US" altLang="zh-CN" dirty="0" err="1"/>
              <a:t>ui</a:t>
            </a:r>
            <a:r>
              <a:rPr lang="en-US" altLang="zh-CN" dirty="0"/>
              <a:t>-&gt; </a:t>
            </a:r>
            <a:r>
              <a:rPr lang="en-US" altLang="zh-CN" dirty="0" err="1"/>
              <a:t>preCategoryComboBox</a:t>
            </a:r>
            <a:r>
              <a:rPr lang="en-US" altLang="zh-CN" dirty="0"/>
              <a:t>-&gt; </a:t>
            </a:r>
            <a:r>
              <a:rPr lang="en-US" altLang="zh-CN" dirty="0" err="1"/>
              <a:t>currentText</a:t>
            </a:r>
            <a:r>
              <a:rPr lang="en-US" altLang="zh-CN" dirty="0"/>
              <a:t>()));</a:t>
            </a:r>
            <a:endParaRPr lang="zh-CN" altLang="zh-CN" dirty="0"/>
          </a:p>
          <a:p>
            <a:r>
              <a:rPr lang="en-US" altLang="zh-CN" dirty="0"/>
              <a:t>    </a:t>
            </a:r>
            <a:r>
              <a:rPr lang="en-US" altLang="zh-CN" dirty="0" err="1"/>
              <a:t>ui</a:t>
            </a:r>
            <a:r>
              <a:rPr lang="en-US" altLang="zh-CN" dirty="0"/>
              <a:t>-&gt;</a:t>
            </a:r>
            <a:r>
              <a:rPr lang="en-US" altLang="zh-CN" dirty="0" err="1"/>
              <a:t>preNameComboBox</a:t>
            </a:r>
            <a:r>
              <a:rPr lang="en-US" altLang="zh-CN" dirty="0"/>
              <a:t>-&gt;</a:t>
            </a:r>
            <a:r>
              <a:rPr lang="en-US" altLang="zh-CN" dirty="0" err="1"/>
              <a:t>setModel</a:t>
            </a:r>
            <a:r>
              <a:rPr lang="en-US" altLang="zh-CN" dirty="0"/>
              <a:t>(</a:t>
            </a:r>
            <a:r>
              <a:rPr lang="en-US" altLang="zh-CN" dirty="0" err="1"/>
              <a:t>commodityNameModel</a:t>
            </a:r>
            <a:r>
              <a:rPr lang="en-US" altLang="zh-CN" dirty="0"/>
              <a:t>);</a:t>
            </a:r>
            <a:endParaRPr lang="zh-CN" altLang="zh-CN" dirty="0"/>
          </a:p>
          <a:p>
            <a:r>
              <a:rPr lang="en-US" altLang="zh-CN" dirty="0"/>
              <a:t>					</a:t>
            </a:r>
            <a:r>
              <a:rPr lang="en-US" altLang="zh-CN" dirty="0" smtClean="0"/>
              <a:t>//</a:t>
            </a:r>
            <a:r>
              <a:rPr lang="zh-CN" altLang="zh-CN" dirty="0"/>
              <a:t>商品名称列表加载（“预售订单”页）</a:t>
            </a:r>
          </a:p>
          <a:p>
            <a:r>
              <a:rPr lang="en-US" altLang="zh-CN" dirty="0"/>
              <a:t>    </a:t>
            </a:r>
            <a:r>
              <a:rPr lang="en-US" altLang="zh-CN" dirty="0" err="1"/>
              <a:t>onPreNameComboBoxChange</a:t>
            </a:r>
            <a:r>
              <a:rPr lang="en-US" altLang="zh-CN" dirty="0"/>
              <a:t>();</a:t>
            </a:r>
            <a:endParaRPr lang="zh-CN" altLang="zh-CN" dirty="0"/>
          </a:p>
          <a:p>
            <a:r>
              <a:rPr lang="en-US" altLang="zh-CN" dirty="0" smtClean="0"/>
              <a:t>}</a:t>
            </a:r>
          </a:p>
        </p:txBody>
      </p:sp>
    </p:spTree>
    <p:extLst>
      <p:ext uri="{BB962C8B-B14F-4D97-AF65-F5344CB8AC3E}">
        <p14:creationId xmlns:p14="http://schemas.microsoft.com/office/powerpoint/2010/main" val="33805715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2954655" cy="461665"/>
          </a:xfrm>
          <a:prstGeom prst="rect">
            <a:avLst/>
          </a:prstGeom>
        </p:spPr>
        <p:txBody>
          <a:bodyPr wrap="none">
            <a:spAutoFit/>
          </a:bodyPr>
          <a:lstStyle/>
          <a:p>
            <a:r>
              <a:rPr lang="zh-CN" altLang="zh-CN" sz="2400" b="1" dirty="0"/>
              <a:t>界面初始化功能实现</a:t>
            </a:r>
          </a:p>
        </p:txBody>
      </p:sp>
      <p:sp>
        <p:nvSpPr>
          <p:cNvPr id="3" name="TextBox 2"/>
          <p:cNvSpPr txBox="1"/>
          <p:nvPr/>
        </p:nvSpPr>
        <p:spPr>
          <a:xfrm>
            <a:off x="700644" y="1009403"/>
            <a:ext cx="10462161" cy="615553"/>
          </a:xfrm>
          <a:prstGeom prst="rect">
            <a:avLst/>
          </a:prstGeom>
          <a:noFill/>
        </p:spPr>
        <p:txBody>
          <a:bodyPr wrap="square" rtlCol="0">
            <a:spAutoFit/>
          </a:bodyPr>
          <a:lstStyle/>
          <a:p>
            <a:pPr indent="450850"/>
            <a:r>
              <a:rPr lang="zh-CN" altLang="zh-CN" dirty="0"/>
              <a:t>这个方法只是在“预售订单”页加载了商品名称的列表，为了能对应显示出当前选中商品的其他信息项，在最后又调用了</a:t>
            </a:r>
            <a:r>
              <a:rPr lang="en-US" altLang="zh-CN" dirty="0" err="1"/>
              <a:t>onPreNameComboBoxChange</a:t>
            </a:r>
            <a:r>
              <a:rPr lang="en-US" altLang="zh-CN" dirty="0"/>
              <a:t>()</a:t>
            </a:r>
            <a:r>
              <a:rPr lang="zh-CN" altLang="zh-CN" dirty="0"/>
              <a:t>方法，其实现代码如下</a:t>
            </a:r>
            <a:r>
              <a:rPr lang="zh-CN" altLang="zh-CN" dirty="0" smtClean="0"/>
              <a:t>：</a:t>
            </a:r>
            <a:endParaRPr lang="zh-CN" altLang="zh-CN" dirty="0"/>
          </a:p>
        </p:txBody>
      </p:sp>
      <p:sp>
        <p:nvSpPr>
          <p:cNvPr id="4" name="TextBox 3"/>
          <p:cNvSpPr txBox="1"/>
          <p:nvPr/>
        </p:nvSpPr>
        <p:spPr>
          <a:xfrm>
            <a:off x="1282535" y="1624956"/>
            <a:ext cx="9524010" cy="5616922"/>
          </a:xfrm>
          <a:prstGeom prst="rect">
            <a:avLst/>
          </a:prstGeom>
          <a:solidFill>
            <a:srgbClr val="DDDDDD"/>
          </a:solidFill>
        </p:spPr>
        <p:txBody>
          <a:bodyPr wrap="square" rtlCol="0">
            <a:spAutoFit/>
          </a:bodyPr>
          <a:lstStyle/>
          <a:p>
            <a:r>
              <a:rPr lang="en-US" altLang="zh-CN" sz="1600" dirty="0"/>
              <a:t>void </a:t>
            </a:r>
            <a:r>
              <a:rPr lang="en-US" altLang="zh-CN" sz="1600" dirty="0" err="1"/>
              <a:t>MainWindow</a:t>
            </a:r>
            <a:r>
              <a:rPr lang="en-US" altLang="zh-CN" sz="1600" dirty="0"/>
              <a:t>::</a:t>
            </a:r>
            <a:r>
              <a:rPr lang="en-US" altLang="zh-CN" sz="1600" dirty="0" err="1"/>
              <a:t>onPreNameComboBoxChange</a:t>
            </a:r>
            <a:r>
              <a:rPr lang="en-US" altLang="zh-CN" sz="1600" dirty="0"/>
              <a:t>()</a:t>
            </a:r>
            <a:endParaRPr lang="zh-CN" altLang="zh-CN" sz="1600" dirty="0"/>
          </a:p>
          <a:p>
            <a:r>
              <a:rPr lang="en-US" altLang="zh-CN" sz="1600" dirty="0"/>
              <a:t>{</a:t>
            </a:r>
            <a:endParaRPr lang="zh-CN" altLang="zh-CN" sz="1600" dirty="0"/>
          </a:p>
          <a:p>
            <a:r>
              <a:rPr lang="en-US" altLang="zh-CN" sz="1600" dirty="0"/>
              <a:t>    </a:t>
            </a:r>
            <a:r>
              <a:rPr lang="en-US" altLang="zh-CN" sz="1600" dirty="0" err="1"/>
              <a:t>QSqlQueryModel</a:t>
            </a:r>
            <a:r>
              <a:rPr lang="en-US" altLang="zh-CN" sz="1600" dirty="0"/>
              <a:t> *</a:t>
            </a:r>
            <a:r>
              <a:rPr lang="en-US" altLang="zh-CN" sz="1600" dirty="0" err="1"/>
              <a:t>preCommodityModel</a:t>
            </a:r>
            <a:r>
              <a:rPr lang="en-US" altLang="zh-CN" sz="1600" dirty="0"/>
              <a:t> = new </a:t>
            </a:r>
            <a:r>
              <a:rPr lang="en-US" altLang="zh-CN" sz="1600" dirty="0" err="1"/>
              <a:t>QSqlQueryModel</a:t>
            </a:r>
            <a:r>
              <a:rPr lang="en-US" altLang="zh-CN" sz="1600" dirty="0"/>
              <a:t>(this);</a:t>
            </a:r>
            <a:endParaRPr lang="zh-CN" altLang="zh-CN" sz="1600" dirty="0"/>
          </a:p>
          <a:p>
            <a:r>
              <a:rPr lang="en-US" altLang="zh-CN" sz="1600" dirty="0"/>
              <a:t>				</a:t>
            </a:r>
            <a:r>
              <a:rPr lang="en-US" altLang="zh-CN" sz="1600" dirty="0" smtClean="0"/>
              <a:t>		//</a:t>
            </a:r>
            <a:r>
              <a:rPr lang="zh-CN" altLang="zh-CN" sz="1600" dirty="0"/>
              <a:t>商品表模型数据</a:t>
            </a:r>
          </a:p>
          <a:p>
            <a:r>
              <a:rPr lang="en-US" altLang="zh-CN" sz="1600" dirty="0"/>
              <a:t>    </a:t>
            </a:r>
            <a:r>
              <a:rPr lang="en-US" altLang="zh-CN" sz="1600" dirty="0" err="1"/>
              <a:t>QString</a:t>
            </a:r>
            <a:r>
              <a:rPr lang="en-US" altLang="zh-CN" sz="1600" dirty="0"/>
              <a:t> name = </a:t>
            </a:r>
            <a:r>
              <a:rPr lang="en-US" altLang="zh-CN" sz="1600" dirty="0" err="1"/>
              <a:t>ui</a:t>
            </a:r>
            <a:r>
              <a:rPr lang="en-US" altLang="zh-CN" sz="1600" dirty="0"/>
              <a:t>-&gt;</a:t>
            </a:r>
            <a:r>
              <a:rPr lang="en-US" altLang="zh-CN" sz="1600" dirty="0" err="1"/>
              <a:t>preNameComboBox</a:t>
            </a:r>
            <a:r>
              <a:rPr lang="en-US" altLang="zh-CN" sz="1600" dirty="0"/>
              <a:t>-&gt;</a:t>
            </a:r>
            <a:r>
              <a:rPr lang="en-US" altLang="zh-CN" sz="1600" dirty="0" err="1"/>
              <a:t>currentText</a:t>
            </a:r>
            <a:r>
              <a:rPr lang="en-US" altLang="zh-CN" sz="1600" dirty="0"/>
              <a:t>();	//</a:t>
            </a:r>
            <a:r>
              <a:rPr lang="zh-CN" altLang="zh-CN" sz="1600" dirty="0"/>
              <a:t>当前选中的商品名</a:t>
            </a:r>
          </a:p>
          <a:p>
            <a:r>
              <a:rPr lang="en-US" altLang="zh-CN" sz="1600" dirty="0"/>
              <a:t>    </a:t>
            </a:r>
            <a:r>
              <a:rPr lang="en-US" altLang="zh-CN" sz="1600" dirty="0" err="1"/>
              <a:t>preCommodityModel</a:t>
            </a:r>
            <a:r>
              <a:rPr lang="en-US" altLang="zh-CN" sz="1600" dirty="0"/>
              <a:t>-&gt;</a:t>
            </a:r>
            <a:r>
              <a:rPr lang="en-US" altLang="zh-CN" sz="1600" dirty="0" err="1"/>
              <a:t>setQuery</a:t>
            </a:r>
            <a:r>
              <a:rPr lang="en-US" altLang="zh-CN" sz="1600" dirty="0"/>
              <a:t>("select </a:t>
            </a:r>
            <a:r>
              <a:rPr lang="en-US" altLang="zh-CN" sz="1600" dirty="0" err="1"/>
              <a:t>OutputPrice</a:t>
            </a:r>
            <a:r>
              <a:rPr lang="en-US" altLang="zh-CN" sz="1600" dirty="0"/>
              <a:t>, Amount, Picture from commodity where Name='" + name + "'");					//</a:t>
            </a:r>
            <a:r>
              <a:rPr lang="zh-CN" altLang="zh-CN" sz="1600" dirty="0"/>
              <a:t>从数据库中查出单价、库存、照片等信息</a:t>
            </a:r>
          </a:p>
          <a:p>
            <a:r>
              <a:rPr lang="en-US" altLang="zh-CN" sz="1600" dirty="0"/>
              <a:t>    </a:t>
            </a:r>
            <a:r>
              <a:rPr lang="en-US" altLang="zh-CN" sz="1600" dirty="0" err="1"/>
              <a:t>QModelIndex</a:t>
            </a:r>
            <a:r>
              <a:rPr lang="en-US" altLang="zh-CN" sz="1600" dirty="0"/>
              <a:t> index;</a:t>
            </a:r>
            <a:endParaRPr lang="zh-CN" altLang="zh-CN" sz="1600" dirty="0"/>
          </a:p>
          <a:p>
            <a:r>
              <a:rPr lang="en-US" altLang="zh-CN" sz="1600" dirty="0"/>
              <a:t>    index = </a:t>
            </a:r>
            <a:r>
              <a:rPr lang="en-US" altLang="zh-CN" sz="1600" dirty="0" err="1"/>
              <a:t>preCommodityModel</a:t>
            </a:r>
            <a:r>
              <a:rPr lang="en-US" altLang="zh-CN" sz="1600" dirty="0"/>
              <a:t>-&gt;index(0, 0);            	//</a:t>
            </a:r>
            <a:r>
              <a:rPr lang="zh-CN" altLang="zh-CN" sz="1600" dirty="0"/>
              <a:t>单价</a:t>
            </a:r>
          </a:p>
          <a:p>
            <a:r>
              <a:rPr lang="en-US" altLang="zh-CN" sz="1600" dirty="0"/>
              <a:t>    </a:t>
            </a:r>
            <a:r>
              <a:rPr lang="en-US" altLang="zh-CN" sz="1600" dirty="0" err="1"/>
              <a:t>ui</a:t>
            </a:r>
            <a:r>
              <a:rPr lang="en-US" altLang="zh-CN" sz="1600" dirty="0"/>
              <a:t>-&gt;</a:t>
            </a:r>
            <a:r>
              <a:rPr lang="en-US" altLang="zh-CN" sz="1600" dirty="0" err="1"/>
              <a:t>preOutputPriceLabel</a:t>
            </a:r>
            <a:r>
              <a:rPr lang="en-US" altLang="zh-CN" sz="1600" dirty="0"/>
              <a:t>-&gt;</a:t>
            </a:r>
            <a:r>
              <a:rPr lang="en-US" altLang="zh-CN" sz="1600" dirty="0" err="1"/>
              <a:t>setText</a:t>
            </a:r>
            <a:r>
              <a:rPr lang="en-US" altLang="zh-CN" sz="1600" dirty="0"/>
              <a:t>(</a:t>
            </a:r>
            <a:r>
              <a:rPr lang="en-US" altLang="zh-CN" sz="1600" dirty="0" err="1"/>
              <a:t>preCommodityModel</a:t>
            </a:r>
            <a:r>
              <a:rPr lang="en-US" altLang="zh-CN" sz="1600" dirty="0"/>
              <a:t>-&gt;data(index). </a:t>
            </a:r>
            <a:r>
              <a:rPr lang="en-US" altLang="zh-CN" sz="1600" dirty="0" err="1"/>
              <a:t>toString</a:t>
            </a:r>
            <a:r>
              <a:rPr lang="en-US" altLang="zh-CN" sz="1600" dirty="0"/>
              <a:t>());</a:t>
            </a:r>
            <a:endParaRPr lang="zh-CN" altLang="zh-CN" sz="1600" dirty="0"/>
          </a:p>
          <a:p>
            <a:r>
              <a:rPr lang="en-US" altLang="zh-CN" sz="1600" dirty="0"/>
              <a:t>    index = </a:t>
            </a:r>
            <a:r>
              <a:rPr lang="en-US" altLang="zh-CN" sz="1600" dirty="0" err="1"/>
              <a:t>preCommodityModel</a:t>
            </a:r>
            <a:r>
              <a:rPr lang="en-US" altLang="zh-CN" sz="1600" dirty="0"/>
              <a:t>-&gt;index(0, 1);         	</a:t>
            </a:r>
            <a:r>
              <a:rPr lang="en-US" altLang="zh-CN" sz="1600" dirty="0" smtClean="0"/>
              <a:t>//</a:t>
            </a:r>
            <a:r>
              <a:rPr lang="zh-CN" altLang="zh-CN" sz="1600" dirty="0"/>
              <a:t>库存</a:t>
            </a:r>
          </a:p>
          <a:p>
            <a:r>
              <a:rPr lang="en-US" altLang="zh-CN" sz="1600" dirty="0"/>
              <a:t>    </a:t>
            </a:r>
            <a:r>
              <a:rPr lang="en-US" altLang="zh-CN" sz="1600" dirty="0" err="1"/>
              <a:t>ui</a:t>
            </a:r>
            <a:r>
              <a:rPr lang="en-US" altLang="zh-CN" sz="1600" dirty="0"/>
              <a:t>-&gt;</a:t>
            </a:r>
            <a:r>
              <a:rPr lang="en-US" altLang="zh-CN" sz="1600" dirty="0" err="1"/>
              <a:t>preAmountLabel</a:t>
            </a:r>
            <a:r>
              <a:rPr lang="en-US" altLang="zh-CN" sz="1600" dirty="0"/>
              <a:t>-&gt;</a:t>
            </a:r>
            <a:r>
              <a:rPr lang="en-US" altLang="zh-CN" sz="1600" dirty="0" err="1"/>
              <a:t>setText</a:t>
            </a:r>
            <a:r>
              <a:rPr lang="en-US" altLang="zh-CN" sz="1600" dirty="0"/>
              <a:t>(</a:t>
            </a:r>
            <a:r>
              <a:rPr lang="en-US" altLang="zh-CN" sz="1600" dirty="0" err="1"/>
              <a:t>preCommodityModel</a:t>
            </a:r>
            <a:r>
              <a:rPr lang="en-US" altLang="zh-CN" sz="1600" dirty="0"/>
              <a:t>-&gt;data(index).</a:t>
            </a:r>
            <a:r>
              <a:rPr lang="en-US" altLang="zh-CN" sz="1600" dirty="0" err="1"/>
              <a:t>toString</a:t>
            </a:r>
            <a:r>
              <a:rPr lang="en-US" altLang="zh-CN" sz="1600" dirty="0"/>
              <a:t>());</a:t>
            </a:r>
            <a:endParaRPr lang="zh-CN" altLang="zh-CN" sz="1600" dirty="0"/>
          </a:p>
          <a:p>
            <a:r>
              <a:rPr lang="en-US" altLang="zh-CN" sz="1600" dirty="0"/>
              <a:t>    </a:t>
            </a:r>
            <a:r>
              <a:rPr lang="en-US" altLang="zh-CN" sz="1600" dirty="0" err="1"/>
              <a:t>ui</a:t>
            </a:r>
            <a:r>
              <a:rPr lang="en-US" altLang="zh-CN" sz="1600" dirty="0"/>
              <a:t>-&gt;</a:t>
            </a:r>
            <a:r>
              <a:rPr lang="en-US" altLang="zh-CN" sz="1600" dirty="0" err="1"/>
              <a:t>preCountSpinBox</a:t>
            </a:r>
            <a:r>
              <a:rPr lang="en-US" altLang="zh-CN" sz="1600" dirty="0"/>
              <a:t>-&gt;</a:t>
            </a:r>
            <a:r>
              <a:rPr lang="en-US" altLang="zh-CN" sz="1600" dirty="0" err="1"/>
              <a:t>setMaximum</a:t>
            </a:r>
            <a:r>
              <a:rPr lang="en-US" altLang="zh-CN" sz="1600" dirty="0"/>
              <a:t>(</a:t>
            </a:r>
            <a:r>
              <a:rPr lang="en-US" altLang="zh-CN" sz="1600" dirty="0" err="1"/>
              <a:t>ui</a:t>
            </a:r>
            <a:r>
              <a:rPr lang="en-US" altLang="zh-CN" sz="1600" dirty="0"/>
              <a:t>-&gt;</a:t>
            </a:r>
            <a:r>
              <a:rPr lang="en-US" altLang="zh-CN" sz="1600" dirty="0" err="1"/>
              <a:t>preAmountLabel</a:t>
            </a:r>
            <a:r>
              <a:rPr lang="en-US" altLang="zh-CN" sz="1600" dirty="0"/>
              <a:t>-&gt;text().</a:t>
            </a:r>
            <a:r>
              <a:rPr lang="en-US" altLang="zh-CN" sz="1600" dirty="0" err="1"/>
              <a:t>toInt</a:t>
            </a:r>
            <a:r>
              <a:rPr lang="en-US" altLang="zh-CN" sz="1600" dirty="0"/>
              <a:t>());</a:t>
            </a:r>
            <a:endParaRPr lang="zh-CN" altLang="zh-CN" sz="1600" dirty="0"/>
          </a:p>
          <a:p>
            <a:r>
              <a:rPr lang="en-US" altLang="zh-CN" sz="1600" dirty="0"/>
              <a:t>    //</a:t>
            </a:r>
            <a:r>
              <a:rPr lang="zh-CN" altLang="zh-CN" sz="1600" dirty="0"/>
              <a:t>下面开始获取和展示照片</a:t>
            </a:r>
          </a:p>
          <a:p>
            <a:r>
              <a:rPr lang="en-US" altLang="zh-CN" sz="1600" dirty="0"/>
              <a:t>    </a:t>
            </a:r>
            <a:r>
              <a:rPr lang="en-US" altLang="zh-CN" sz="1600" dirty="0" err="1"/>
              <a:t>QPixmap</a:t>
            </a:r>
            <a:r>
              <a:rPr lang="en-US" altLang="zh-CN" sz="1600" dirty="0"/>
              <a:t> photo;</a:t>
            </a:r>
            <a:endParaRPr lang="zh-CN" altLang="zh-CN" sz="1600" dirty="0"/>
          </a:p>
          <a:p>
            <a:r>
              <a:rPr lang="en-US" altLang="zh-CN" sz="1600" dirty="0"/>
              <a:t>    index = </a:t>
            </a:r>
            <a:r>
              <a:rPr lang="en-US" altLang="zh-CN" sz="1600" dirty="0" err="1"/>
              <a:t>preCommodityModel</a:t>
            </a:r>
            <a:r>
              <a:rPr lang="en-US" altLang="zh-CN" sz="1600" dirty="0"/>
              <a:t>-&gt;index(0, 2);</a:t>
            </a:r>
            <a:endParaRPr lang="zh-CN" altLang="zh-CN" sz="1600" dirty="0"/>
          </a:p>
          <a:p>
            <a:r>
              <a:rPr lang="en-US" altLang="zh-CN" sz="1600" dirty="0"/>
              <a:t>    </a:t>
            </a:r>
            <a:r>
              <a:rPr lang="en-US" altLang="zh-CN" sz="1600" dirty="0" err="1"/>
              <a:t>photo.loadFromData</a:t>
            </a:r>
            <a:r>
              <a:rPr lang="en-US" altLang="zh-CN" sz="1600" dirty="0"/>
              <a:t>(</a:t>
            </a:r>
            <a:r>
              <a:rPr lang="en-US" altLang="zh-CN" sz="1600" dirty="0" err="1"/>
              <a:t>preCommodityModel</a:t>
            </a:r>
            <a:r>
              <a:rPr lang="en-US" altLang="zh-CN" sz="1600" dirty="0"/>
              <a:t>-&gt;data(index).</a:t>
            </a:r>
            <a:r>
              <a:rPr lang="en-US" altLang="zh-CN" sz="1600" dirty="0" err="1"/>
              <a:t>toByteArray</a:t>
            </a:r>
            <a:r>
              <a:rPr lang="en-US" altLang="zh-CN" sz="1600" dirty="0"/>
              <a:t>(), "JPG");</a:t>
            </a:r>
            <a:endParaRPr lang="zh-CN" altLang="zh-CN" sz="1600" dirty="0"/>
          </a:p>
          <a:p>
            <a:r>
              <a:rPr lang="en-US" altLang="zh-CN" sz="1600" dirty="0"/>
              <a:t>    </a:t>
            </a:r>
            <a:r>
              <a:rPr lang="en-US" altLang="zh-CN" sz="1600" dirty="0" err="1"/>
              <a:t>ui</a:t>
            </a:r>
            <a:r>
              <a:rPr lang="en-US" altLang="zh-CN" sz="1600" dirty="0"/>
              <a:t>-&gt;</a:t>
            </a:r>
            <a:r>
              <a:rPr lang="en-US" altLang="zh-CN" sz="1600" dirty="0" err="1"/>
              <a:t>prePictureLabel</a:t>
            </a:r>
            <a:r>
              <a:rPr lang="en-US" altLang="zh-CN" sz="1600" dirty="0"/>
              <a:t>-&gt;</a:t>
            </a:r>
            <a:r>
              <a:rPr lang="en-US" altLang="zh-CN" sz="1600" dirty="0" err="1"/>
              <a:t>setPixmap</a:t>
            </a:r>
            <a:r>
              <a:rPr lang="en-US" altLang="zh-CN" sz="1600" dirty="0"/>
              <a:t>(photo);</a:t>
            </a:r>
            <a:endParaRPr lang="zh-CN" altLang="zh-CN" sz="1600" dirty="0"/>
          </a:p>
          <a:p>
            <a:r>
              <a:rPr lang="en-US" altLang="zh-CN" sz="1600" dirty="0"/>
              <a:t>    //</a:t>
            </a:r>
            <a:r>
              <a:rPr lang="zh-CN" altLang="zh-CN" sz="1600" dirty="0"/>
              <a:t>计算总价</a:t>
            </a:r>
          </a:p>
          <a:p>
            <a:r>
              <a:rPr lang="en-US" altLang="zh-CN" sz="1600" dirty="0"/>
              <a:t>    </a:t>
            </a:r>
            <a:r>
              <a:rPr lang="en-US" altLang="zh-CN" sz="1600" dirty="0" err="1"/>
              <a:t>ui</a:t>
            </a:r>
            <a:r>
              <a:rPr lang="en-US" altLang="zh-CN" sz="1600" dirty="0"/>
              <a:t>-&gt;</a:t>
            </a:r>
            <a:r>
              <a:rPr lang="en-US" altLang="zh-CN" sz="1600" dirty="0" err="1"/>
              <a:t>preTotalLabel</a:t>
            </a:r>
            <a:r>
              <a:rPr lang="en-US" altLang="zh-CN" sz="1600" dirty="0"/>
              <a:t>-&gt;</a:t>
            </a:r>
            <a:r>
              <a:rPr lang="en-US" altLang="zh-CN" sz="1600" dirty="0" err="1"/>
              <a:t>setText</a:t>
            </a:r>
            <a:r>
              <a:rPr lang="en-US" altLang="zh-CN" sz="1600" dirty="0"/>
              <a:t>(</a:t>
            </a:r>
            <a:r>
              <a:rPr lang="en-US" altLang="zh-CN" sz="1600" dirty="0" err="1"/>
              <a:t>QString</a:t>
            </a:r>
            <a:r>
              <a:rPr lang="en-US" altLang="zh-CN" sz="1600" dirty="0"/>
              <a:t>::number(</a:t>
            </a:r>
            <a:r>
              <a:rPr lang="en-US" altLang="zh-CN" sz="1600" dirty="0" err="1"/>
              <a:t>ui</a:t>
            </a:r>
            <a:r>
              <a:rPr lang="en-US" altLang="zh-CN" sz="1600" dirty="0"/>
              <a:t>-&gt;</a:t>
            </a:r>
            <a:r>
              <a:rPr lang="en-US" altLang="zh-CN" sz="1600" dirty="0" err="1"/>
              <a:t>preOutputPriceLabel</a:t>
            </a:r>
            <a:r>
              <a:rPr lang="en-US" altLang="zh-CN" sz="1600" dirty="0"/>
              <a:t>-&gt; text().</a:t>
            </a:r>
            <a:r>
              <a:rPr lang="en-US" altLang="zh-CN" sz="1600" dirty="0" err="1"/>
              <a:t>toFloat</a:t>
            </a:r>
            <a:r>
              <a:rPr lang="en-US" altLang="zh-CN" sz="1600" dirty="0"/>
              <a:t>() * </a:t>
            </a:r>
            <a:r>
              <a:rPr lang="en-US" altLang="zh-CN" sz="1600" dirty="0" err="1"/>
              <a:t>ui</a:t>
            </a:r>
            <a:r>
              <a:rPr lang="en-US" altLang="zh-CN" sz="1600" dirty="0"/>
              <a:t>-&gt;</a:t>
            </a:r>
            <a:r>
              <a:rPr lang="en-US" altLang="zh-CN" sz="1600" dirty="0" err="1"/>
              <a:t>preCountSpinBox</a:t>
            </a:r>
            <a:r>
              <a:rPr lang="en-US" altLang="zh-CN" sz="1600" dirty="0"/>
              <a:t>-&gt;value()));</a:t>
            </a:r>
            <a:endParaRPr lang="zh-CN" altLang="zh-CN" sz="1600" dirty="0"/>
          </a:p>
          <a:p>
            <a:r>
              <a:rPr lang="en-US" altLang="zh-CN" sz="1600" dirty="0" smtClean="0"/>
              <a:t>}</a:t>
            </a:r>
            <a:endParaRPr lang="zh-CN" altLang="zh-CN" sz="1600" dirty="0"/>
          </a:p>
        </p:txBody>
      </p:sp>
    </p:spTree>
    <p:extLst>
      <p:ext uri="{BB962C8B-B14F-4D97-AF65-F5344CB8AC3E}">
        <p14:creationId xmlns:p14="http://schemas.microsoft.com/office/powerpoint/2010/main" val="2772648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2954655" cy="461665"/>
          </a:xfrm>
          <a:prstGeom prst="rect">
            <a:avLst/>
          </a:prstGeom>
        </p:spPr>
        <p:txBody>
          <a:bodyPr wrap="none">
            <a:spAutoFit/>
          </a:bodyPr>
          <a:lstStyle/>
          <a:p>
            <a:r>
              <a:rPr lang="zh-CN" altLang="zh-CN" sz="2400" b="1" dirty="0"/>
              <a:t>界面初始化功能实现</a:t>
            </a:r>
          </a:p>
        </p:txBody>
      </p:sp>
      <p:sp>
        <p:nvSpPr>
          <p:cNvPr id="3" name="TextBox 2"/>
          <p:cNvSpPr txBox="1"/>
          <p:nvPr/>
        </p:nvSpPr>
        <p:spPr>
          <a:xfrm>
            <a:off x="795647" y="1021278"/>
            <a:ext cx="10367158" cy="646331"/>
          </a:xfrm>
          <a:prstGeom prst="rect">
            <a:avLst/>
          </a:prstGeom>
          <a:noFill/>
        </p:spPr>
        <p:txBody>
          <a:bodyPr wrap="square" rtlCol="0">
            <a:spAutoFit/>
          </a:bodyPr>
          <a:lstStyle/>
          <a:p>
            <a:pPr indent="450850"/>
            <a:r>
              <a:rPr lang="zh-CN" altLang="zh-CN" sz="1800" dirty="0"/>
              <a:t>这样做了之后，一开始启动程序直接切换至“预售订单”页，就可以看到某个默认显示的商品信息，如图</a:t>
            </a:r>
            <a:r>
              <a:rPr lang="en-US" altLang="zh-CN" sz="1800" dirty="0"/>
              <a:t>17.20</a:t>
            </a:r>
            <a:r>
              <a:rPr lang="zh-CN" altLang="zh-CN" sz="1800" dirty="0"/>
              <a:t>所示</a:t>
            </a:r>
            <a:r>
              <a:rPr lang="zh-CN" altLang="zh-CN" sz="1800" dirty="0" smtClean="0"/>
              <a:t>。</a:t>
            </a:r>
            <a:endParaRPr lang="zh-CN" altLang="zh-CN" sz="1800" dirty="0"/>
          </a:p>
        </p:txBody>
      </p:sp>
      <p:pic>
        <p:nvPicPr>
          <p:cNvPr id="22530"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2261" y="1760580"/>
            <a:ext cx="6704866" cy="424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71875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2954655" cy="461665"/>
          </a:xfrm>
          <a:prstGeom prst="rect">
            <a:avLst/>
          </a:prstGeom>
        </p:spPr>
        <p:txBody>
          <a:bodyPr wrap="none">
            <a:spAutoFit/>
          </a:bodyPr>
          <a:lstStyle/>
          <a:p>
            <a:r>
              <a:rPr lang="zh-CN" altLang="zh-CN" sz="2400" b="1" dirty="0"/>
              <a:t>界面初始化功能实现</a:t>
            </a:r>
          </a:p>
        </p:txBody>
      </p:sp>
      <p:sp>
        <p:nvSpPr>
          <p:cNvPr id="3" name="矩形 2"/>
          <p:cNvSpPr/>
          <p:nvPr/>
        </p:nvSpPr>
        <p:spPr>
          <a:xfrm>
            <a:off x="1044934" y="993394"/>
            <a:ext cx="9987243" cy="923330"/>
          </a:xfrm>
          <a:prstGeom prst="rect">
            <a:avLst/>
          </a:prstGeom>
        </p:spPr>
        <p:txBody>
          <a:bodyPr wrap="square">
            <a:spAutoFit/>
          </a:bodyPr>
          <a:lstStyle/>
          <a:p>
            <a:pPr indent="450850"/>
            <a:r>
              <a:rPr lang="zh-CN" altLang="zh-CN" sz="1800" dirty="0"/>
              <a:t>在第一个“新品入库”页中，默认通过视图</a:t>
            </a:r>
            <a:r>
              <a:rPr lang="en-US" altLang="zh-CN" sz="1800" dirty="0" err="1"/>
              <a:t>commodity_inf</a:t>
            </a:r>
            <a:r>
              <a:rPr lang="zh-CN" altLang="zh-CN" sz="1800" dirty="0"/>
              <a:t>加载了一个库存所有商品信息的数据网格列表，该网格控件支持用户选择记录并与左侧的表单联动，通过网格控件的单击事件过程实现：</a:t>
            </a:r>
          </a:p>
        </p:txBody>
      </p:sp>
      <p:sp>
        <p:nvSpPr>
          <p:cNvPr id="4" name="TextBox 3"/>
          <p:cNvSpPr txBox="1"/>
          <p:nvPr/>
        </p:nvSpPr>
        <p:spPr>
          <a:xfrm>
            <a:off x="1745673" y="2066306"/>
            <a:ext cx="8657111" cy="1259919"/>
          </a:xfrm>
          <a:prstGeom prst="roundRect">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on_commodityTableView_clicked</a:t>
            </a:r>
            <a:r>
              <a:rPr lang="en-US" altLang="zh-CN" dirty="0"/>
              <a:t>(</a:t>
            </a:r>
            <a:r>
              <a:rPr lang="en-US" altLang="zh-CN" dirty="0" err="1"/>
              <a:t>const</a:t>
            </a:r>
            <a:r>
              <a:rPr lang="en-US" altLang="zh-CN" dirty="0"/>
              <a:t> </a:t>
            </a:r>
            <a:r>
              <a:rPr lang="en-US" altLang="zh-CN" dirty="0" err="1"/>
              <a:t>QModelIndex</a:t>
            </a:r>
            <a:r>
              <a:rPr lang="en-US" altLang="zh-CN" dirty="0"/>
              <a:t> &amp;index)</a:t>
            </a:r>
            <a:endParaRPr lang="zh-CN" altLang="zh-CN" dirty="0"/>
          </a:p>
          <a:p>
            <a:r>
              <a:rPr lang="en-US" altLang="zh-CN" dirty="0"/>
              <a:t>{</a:t>
            </a:r>
            <a:endParaRPr lang="zh-CN" altLang="zh-CN" dirty="0"/>
          </a:p>
          <a:p>
            <a:r>
              <a:rPr lang="en-US" altLang="zh-CN" dirty="0"/>
              <a:t>    </a:t>
            </a:r>
            <a:r>
              <a:rPr lang="en-US" altLang="zh-CN" dirty="0" err="1"/>
              <a:t>onTableSelectChange</a:t>
            </a:r>
            <a:r>
              <a:rPr lang="en-US" altLang="zh-CN" dirty="0"/>
              <a:t>(1);</a:t>
            </a:r>
            <a:endParaRPr lang="zh-CN" altLang="zh-CN" dirty="0"/>
          </a:p>
          <a:p>
            <a:r>
              <a:rPr lang="en-US" altLang="zh-CN" dirty="0" smtClean="0"/>
              <a:t>}</a:t>
            </a:r>
            <a:endParaRPr lang="zh-CN" altLang="zh-CN" dirty="0"/>
          </a:p>
        </p:txBody>
      </p:sp>
    </p:spTree>
    <p:extLst>
      <p:ext uri="{BB962C8B-B14F-4D97-AF65-F5344CB8AC3E}">
        <p14:creationId xmlns:p14="http://schemas.microsoft.com/office/powerpoint/2010/main" val="1912485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2954655" cy="461665"/>
          </a:xfrm>
          <a:prstGeom prst="rect">
            <a:avLst/>
          </a:prstGeom>
        </p:spPr>
        <p:txBody>
          <a:bodyPr wrap="none">
            <a:spAutoFit/>
          </a:bodyPr>
          <a:lstStyle/>
          <a:p>
            <a:r>
              <a:rPr lang="zh-CN" altLang="zh-CN" sz="2400" b="1" dirty="0"/>
              <a:t>界面初始化功能实现</a:t>
            </a:r>
          </a:p>
        </p:txBody>
      </p:sp>
      <p:sp>
        <p:nvSpPr>
          <p:cNvPr id="3" name="TextBox 2"/>
          <p:cNvSpPr txBox="1"/>
          <p:nvPr/>
        </p:nvSpPr>
        <p:spPr>
          <a:xfrm>
            <a:off x="724395" y="1009403"/>
            <a:ext cx="10355283" cy="646331"/>
          </a:xfrm>
          <a:prstGeom prst="rect">
            <a:avLst/>
          </a:prstGeom>
          <a:noFill/>
        </p:spPr>
        <p:txBody>
          <a:bodyPr wrap="square" rtlCol="0">
            <a:spAutoFit/>
          </a:bodyPr>
          <a:lstStyle/>
          <a:p>
            <a:pPr indent="450850"/>
            <a:r>
              <a:rPr lang="zh-CN" altLang="zh-CN" sz="1800" dirty="0"/>
              <a:t>该事件过程向</a:t>
            </a:r>
            <a:r>
              <a:rPr lang="en-US" altLang="zh-CN" sz="1800" dirty="0" err="1"/>
              <a:t>onTableSelectChange</a:t>
            </a:r>
            <a:r>
              <a:rPr lang="en-US" altLang="zh-CN" sz="1800" dirty="0"/>
              <a:t>()</a:t>
            </a:r>
            <a:r>
              <a:rPr lang="zh-CN" altLang="zh-CN" sz="1800" dirty="0"/>
              <a:t>方法传入一个参数（为当前选中的记录项的索引），再由该方法实际执行表单信息的更新，</a:t>
            </a:r>
            <a:r>
              <a:rPr lang="en-US" altLang="zh-CN" sz="1800" dirty="0" err="1"/>
              <a:t>onTableSelectChange</a:t>
            </a:r>
            <a:r>
              <a:rPr lang="en-US" altLang="zh-CN" sz="1800" dirty="0"/>
              <a:t>()</a:t>
            </a:r>
            <a:r>
              <a:rPr lang="zh-CN" altLang="zh-CN" sz="1800" dirty="0"/>
              <a:t>方法的代码如下</a:t>
            </a:r>
            <a:r>
              <a:rPr lang="zh-CN" altLang="zh-CN" sz="1800" dirty="0" smtClean="0"/>
              <a:t>：</a:t>
            </a:r>
            <a:endParaRPr lang="zh-CN" altLang="zh-CN" sz="1800" dirty="0"/>
          </a:p>
        </p:txBody>
      </p:sp>
      <p:sp>
        <p:nvSpPr>
          <p:cNvPr id="4" name="TextBox 3"/>
          <p:cNvSpPr txBox="1"/>
          <p:nvPr/>
        </p:nvSpPr>
        <p:spPr>
          <a:xfrm>
            <a:off x="1199408" y="1769423"/>
            <a:ext cx="9405257" cy="5160853"/>
          </a:xfrm>
          <a:prstGeom prst="roundRect">
            <a:avLst>
              <a:gd name="adj" fmla="val 4583"/>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onTableSelectChange</a:t>
            </a:r>
            <a:r>
              <a:rPr lang="en-US" altLang="zh-CN" dirty="0"/>
              <a:t>(</a:t>
            </a:r>
            <a:r>
              <a:rPr lang="en-US" altLang="zh-CN" dirty="0" err="1"/>
              <a:t>int</a:t>
            </a:r>
            <a:r>
              <a:rPr lang="en-US" altLang="zh-CN" dirty="0"/>
              <a:t> row)</a:t>
            </a:r>
            <a:endParaRPr lang="zh-CN" altLang="zh-CN" dirty="0"/>
          </a:p>
          <a:p>
            <a:r>
              <a:rPr lang="en-US" altLang="zh-CN" dirty="0"/>
              <a:t>{</a:t>
            </a:r>
            <a:endParaRPr lang="zh-CN" altLang="zh-CN" dirty="0"/>
          </a:p>
          <a:p>
            <a:r>
              <a:rPr lang="en-US" altLang="zh-CN" dirty="0"/>
              <a:t>    </a:t>
            </a:r>
            <a:r>
              <a:rPr lang="en-US" altLang="zh-CN" dirty="0" err="1"/>
              <a:t>int</a:t>
            </a:r>
            <a:r>
              <a:rPr lang="en-US" altLang="zh-CN" dirty="0"/>
              <a:t> r = 1;				</a:t>
            </a:r>
            <a:r>
              <a:rPr lang="en-US" altLang="zh-CN" dirty="0" smtClean="0"/>
              <a:t>	//</a:t>
            </a:r>
            <a:r>
              <a:rPr lang="zh-CN" altLang="zh-CN" dirty="0"/>
              <a:t>默认索引为</a:t>
            </a:r>
            <a:r>
              <a:rPr lang="en-US" altLang="zh-CN" dirty="0"/>
              <a:t>1</a:t>
            </a:r>
            <a:endParaRPr lang="zh-CN" altLang="zh-CN" dirty="0"/>
          </a:p>
          <a:p>
            <a:r>
              <a:rPr lang="en-US" altLang="zh-CN" dirty="0"/>
              <a:t>    if(row != 0) r = </a:t>
            </a:r>
            <a:r>
              <a:rPr lang="en-US" altLang="zh-CN" dirty="0" err="1"/>
              <a:t>ui</a:t>
            </a:r>
            <a:r>
              <a:rPr lang="en-US" altLang="zh-CN" dirty="0"/>
              <a:t>-&gt;</a:t>
            </a:r>
            <a:r>
              <a:rPr lang="en-US" altLang="zh-CN" dirty="0" err="1"/>
              <a:t>commodityTableView</a:t>
            </a:r>
            <a:r>
              <a:rPr lang="en-US" altLang="zh-CN" dirty="0"/>
              <a:t>-&gt;</a:t>
            </a:r>
            <a:r>
              <a:rPr lang="en-US" altLang="zh-CN" dirty="0" err="1"/>
              <a:t>currentIndex</a:t>
            </a:r>
            <a:r>
              <a:rPr lang="en-US" altLang="zh-CN" dirty="0"/>
              <a:t>().row();</a:t>
            </a:r>
            <a:endParaRPr lang="zh-CN" altLang="zh-CN" dirty="0"/>
          </a:p>
          <a:p>
            <a:r>
              <a:rPr lang="en-US" altLang="zh-CN" dirty="0"/>
              <a:t>    </a:t>
            </a:r>
            <a:r>
              <a:rPr lang="en-US" altLang="zh-CN" dirty="0" err="1"/>
              <a:t>QModelIndex</a:t>
            </a:r>
            <a:r>
              <a:rPr lang="en-US" altLang="zh-CN" dirty="0"/>
              <a:t> index;</a:t>
            </a:r>
            <a:endParaRPr lang="zh-CN" altLang="zh-CN" dirty="0"/>
          </a:p>
          <a:p>
            <a:r>
              <a:rPr lang="en-US" altLang="zh-CN" dirty="0"/>
              <a:t>    index = </a:t>
            </a:r>
            <a:r>
              <a:rPr lang="en-US" altLang="zh-CN" dirty="0" err="1"/>
              <a:t>commodity_model</a:t>
            </a:r>
            <a:r>
              <a:rPr lang="en-US" altLang="zh-CN" dirty="0"/>
              <a:t>-&gt;index(r, 0);               	//</a:t>
            </a:r>
            <a:r>
              <a:rPr lang="zh-CN" altLang="zh-CN" dirty="0"/>
              <a:t>名称</a:t>
            </a:r>
          </a:p>
          <a:p>
            <a:r>
              <a:rPr lang="en-US" altLang="zh-CN" dirty="0"/>
              <a:t>    </a:t>
            </a:r>
            <a:r>
              <a:rPr lang="en-US" altLang="zh-CN" dirty="0" err="1"/>
              <a:t>ui</a:t>
            </a:r>
            <a:r>
              <a:rPr lang="en-US" altLang="zh-CN" dirty="0"/>
              <a:t>-&gt;</a:t>
            </a:r>
            <a:r>
              <a:rPr lang="en-US" altLang="zh-CN" dirty="0" err="1"/>
              <a:t>newNameLineEdit</a:t>
            </a:r>
            <a:r>
              <a:rPr lang="en-US" altLang="zh-CN" dirty="0"/>
              <a:t>-&gt;</a:t>
            </a:r>
            <a:r>
              <a:rPr lang="en-US" altLang="zh-CN" dirty="0" err="1"/>
              <a:t>setText</a:t>
            </a:r>
            <a:r>
              <a:rPr lang="en-US" altLang="zh-CN" dirty="0"/>
              <a:t>(</a:t>
            </a:r>
            <a:r>
              <a:rPr lang="en-US" altLang="zh-CN" dirty="0" err="1"/>
              <a:t>commodity_model</a:t>
            </a:r>
            <a:r>
              <a:rPr lang="en-US" altLang="zh-CN" dirty="0"/>
              <a:t>-&gt;data(index).</a:t>
            </a:r>
            <a:r>
              <a:rPr lang="en-US" altLang="zh-CN" dirty="0" err="1"/>
              <a:t>toString</a:t>
            </a:r>
            <a:r>
              <a:rPr lang="en-US" altLang="zh-CN" dirty="0"/>
              <a:t>());</a:t>
            </a:r>
            <a:endParaRPr lang="zh-CN" altLang="zh-CN" dirty="0"/>
          </a:p>
          <a:p>
            <a:r>
              <a:rPr lang="en-US" altLang="zh-CN" dirty="0"/>
              <a:t>    index = </a:t>
            </a:r>
            <a:r>
              <a:rPr lang="en-US" altLang="zh-CN" dirty="0" err="1"/>
              <a:t>commodity_model</a:t>
            </a:r>
            <a:r>
              <a:rPr lang="en-US" altLang="zh-CN" dirty="0"/>
              <a:t>-&gt;index(r, 1);                	//</a:t>
            </a:r>
            <a:r>
              <a:rPr lang="zh-CN" altLang="zh-CN" dirty="0"/>
              <a:t>进价</a:t>
            </a:r>
          </a:p>
          <a:p>
            <a:r>
              <a:rPr lang="en-US" altLang="zh-CN" dirty="0"/>
              <a:t>    </a:t>
            </a:r>
            <a:r>
              <a:rPr lang="en-US" altLang="zh-CN" dirty="0" err="1"/>
              <a:t>ui</a:t>
            </a:r>
            <a:r>
              <a:rPr lang="en-US" altLang="zh-CN" dirty="0"/>
              <a:t>-&gt;</a:t>
            </a:r>
            <a:r>
              <a:rPr lang="en-US" altLang="zh-CN" dirty="0" err="1"/>
              <a:t>newInputPriceLineEdit</a:t>
            </a:r>
            <a:r>
              <a:rPr lang="en-US" altLang="zh-CN" dirty="0"/>
              <a:t>-&gt;</a:t>
            </a:r>
            <a:r>
              <a:rPr lang="en-US" altLang="zh-CN" dirty="0" err="1"/>
              <a:t>setText</a:t>
            </a:r>
            <a:r>
              <a:rPr lang="en-US" altLang="zh-CN" dirty="0"/>
              <a:t>(</a:t>
            </a:r>
            <a:r>
              <a:rPr lang="en-US" altLang="zh-CN" dirty="0" err="1"/>
              <a:t>commodity_model</a:t>
            </a:r>
            <a:r>
              <a:rPr lang="en-US" altLang="zh-CN" dirty="0"/>
              <a:t>-&gt;data(index). </a:t>
            </a:r>
            <a:r>
              <a:rPr lang="en-US" altLang="zh-CN" dirty="0" err="1"/>
              <a:t>toString</a:t>
            </a:r>
            <a:r>
              <a:rPr lang="en-US" altLang="zh-CN" dirty="0"/>
              <a:t>());</a:t>
            </a:r>
            <a:endParaRPr lang="zh-CN" altLang="zh-CN" dirty="0"/>
          </a:p>
          <a:p>
            <a:r>
              <a:rPr lang="en-US" altLang="zh-CN" dirty="0"/>
              <a:t>    index = </a:t>
            </a:r>
            <a:r>
              <a:rPr lang="en-US" altLang="zh-CN" dirty="0" err="1"/>
              <a:t>commodity_model</a:t>
            </a:r>
            <a:r>
              <a:rPr lang="en-US" altLang="zh-CN" dirty="0"/>
              <a:t>-&gt;index(r, 2);              	</a:t>
            </a:r>
            <a:r>
              <a:rPr lang="en-US" altLang="zh-CN" dirty="0" smtClean="0"/>
              <a:t>	//</a:t>
            </a:r>
            <a:r>
              <a:rPr lang="zh-CN" altLang="zh-CN" dirty="0"/>
              <a:t>售价</a:t>
            </a:r>
          </a:p>
          <a:p>
            <a:r>
              <a:rPr lang="en-US" altLang="zh-CN" dirty="0"/>
              <a:t>    </a:t>
            </a:r>
            <a:r>
              <a:rPr lang="en-US" altLang="zh-CN" dirty="0" err="1"/>
              <a:t>ui</a:t>
            </a:r>
            <a:r>
              <a:rPr lang="en-US" altLang="zh-CN" dirty="0"/>
              <a:t>-&gt;</a:t>
            </a:r>
            <a:r>
              <a:rPr lang="en-US" altLang="zh-CN" dirty="0" err="1"/>
              <a:t>newOutputPriceLineEdit</a:t>
            </a:r>
            <a:r>
              <a:rPr lang="en-US" altLang="zh-CN" dirty="0"/>
              <a:t>-&gt;</a:t>
            </a:r>
            <a:r>
              <a:rPr lang="en-US" altLang="zh-CN" dirty="0" err="1"/>
              <a:t>setText</a:t>
            </a:r>
            <a:r>
              <a:rPr lang="en-US" altLang="zh-CN" dirty="0"/>
              <a:t>(</a:t>
            </a:r>
            <a:r>
              <a:rPr lang="en-US" altLang="zh-CN" dirty="0" err="1"/>
              <a:t>commodity_model</a:t>
            </a:r>
            <a:r>
              <a:rPr lang="en-US" altLang="zh-CN" dirty="0"/>
              <a:t>-&gt;data(index). </a:t>
            </a:r>
            <a:r>
              <a:rPr lang="en-US" altLang="zh-CN" dirty="0" err="1"/>
              <a:t>toString</a:t>
            </a:r>
            <a:r>
              <a:rPr lang="en-US" altLang="zh-CN" dirty="0"/>
              <a:t>());</a:t>
            </a:r>
            <a:endParaRPr lang="zh-CN" altLang="zh-CN" dirty="0"/>
          </a:p>
          <a:p>
            <a:r>
              <a:rPr lang="en-US" altLang="zh-CN" dirty="0"/>
              <a:t>    </a:t>
            </a:r>
            <a:r>
              <a:rPr lang="en-US" altLang="zh-CN" dirty="0" err="1"/>
              <a:t>showCommodityPhoto</a:t>
            </a:r>
            <a:r>
              <a:rPr lang="en-US" altLang="zh-CN" dirty="0"/>
              <a:t>();                               		//</a:t>
            </a:r>
            <a:r>
              <a:rPr lang="zh-CN" altLang="zh-CN" dirty="0"/>
              <a:t>商品样照</a:t>
            </a:r>
          </a:p>
          <a:p>
            <a:r>
              <a:rPr lang="en-US" altLang="zh-CN" dirty="0"/>
              <a:t>    </a:t>
            </a:r>
            <a:r>
              <a:rPr lang="en-US" altLang="zh-CN" dirty="0" err="1"/>
              <a:t>QSqlQuery</a:t>
            </a:r>
            <a:r>
              <a:rPr lang="en-US" altLang="zh-CN" dirty="0"/>
              <a:t> query;</a:t>
            </a:r>
            <a:endParaRPr lang="zh-CN" altLang="zh-CN" dirty="0"/>
          </a:p>
          <a:p>
            <a:r>
              <a:rPr lang="en-US" altLang="zh-CN" dirty="0"/>
              <a:t>    </a:t>
            </a:r>
            <a:r>
              <a:rPr lang="en-US" altLang="zh-CN" dirty="0" err="1"/>
              <a:t>query.exec</a:t>
            </a:r>
            <a:r>
              <a:rPr lang="en-US" altLang="zh-CN" dirty="0"/>
              <a:t>(</a:t>
            </a:r>
            <a:r>
              <a:rPr lang="en-US" altLang="zh-CN" dirty="0" err="1"/>
              <a:t>QString</a:t>
            </a:r>
            <a:r>
              <a:rPr lang="en-US" altLang="zh-CN" dirty="0"/>
              <a:t>("select Name from category where </a:t>
            </a:r>
            <a:r>
              <a:rPr lang="en-US" altLang="zh-CN" dirty="0" err="1"/>
              <a:t>CategoryID</a:t>
            </a:r>
            <a:r>
              <a:rPr lang="en-US" altLang="zh-CN" dirty="0"/>
              <a:t>=(select </a:t>
            </a:r>
            <a:r>
              <a:rPr lang="en-US" altLang="zh-CN" dirty="0" err="1"/>
              <a:t>CategoryID</a:t>
            </a:r>
            <a:r>
              <a:rPr lang="en-US" altLang="zh-CN" dirty="0"/>
              <a:t> from commodity where Name='%1')").</a:t>
            </a:r>
            <a:r>
              <a:rPr lang="en-US" altLang="zh-CN" dirty="0" err="1"/>
              <a:t>arg</a:t>
            </a:r>
            <a:r>
              <a:rPr lang="en-US" altLang="zh-CN" dirty="0"/>
              <a:t>(</a:t>
            </a:r>
            <a:r>
              <a:rPr lang="en-US" altLang="zh-CN" dirty="0" err="1"/>
              <a:t>ui</a:t>
            </a:r>
            <a:r>
              <a:rPr lang="en-US" altLang="zh-CN" dirty="0"/>
              <a:t>-&gt;</a:t>
            </a:r>
            <a:r>
              <a:rPr lang="en-US" altLang="zh-CN" dirty="0" err="1"/>
              <a:t>newNameLineEdit</a:t>
            </a:r>
            <a:r>
              <a:rPr lang="en-US" altLang="zh-CN" dirty="0"/>
              <a:t>-&gt;text()));</a:t>
            </a:r>
            <a:endParaRPr lang="zh-CN" altLang="zh-CN" dirty="0"/>
          </a:p>
          <a:p>
            <a:r>
              <a:rPr lang="en-US" altLang="zh-CN" dirty="0"/>
              <a:t>    </a:t>
            </a:r>
            <a:r>
              <a:rPr lang="en-US" altLang="zh-CN" dirty="0" err="1"/>
              <a:t>query.next</a:t>
            </a:r>
            <a:r>
              <a:rPr lang="en-US" altLang="zh-CN" dirty="0"/>
              <a:t>();</a:t>
            </a:r>
            <a:endParaRPr lang="zh-CN" altLang="zh-CN" dirty="0"/>
          </a:p>
          <a:p>
            <a:r>
              <a:rPr lang="en-US" altLang="zh-CN" dirty="0"/>
              <a:t>    </a:t>
            </a:r>
            <a:r>
              <a:rPr lang="en-US" altLang="zh-CN" dirty="0" err="1"/>
              <a:t>ui</a:t>
            </a:r>
            <a:r>
              <a:rPr lang="en-US" altLang="zh-CN" dirty="0"/>
              <a:t>-&gt;</a:t>
            </a:r>
            <a:r>
              <a:rPr lang="en-US" altLang="zh-CN" dirty="0" err="1"/>
              <a:t>newCategoryComboBox</a:t>
            </a:r>
            <a:r>
              <a:rPr lang="en-US" altLang="zh-CN" dirty="0"/>
              <a:t>-&gt;</a:t>
            </a:r>
            <a:r>
              <a:rPr lang="en-US" altLang="zh-CN" dirty="0" err="1"/>
              <a:t>setCurrentText</a:t>
            </a:r>
            <a:r>
              <a:rPr lang="en-US" altLang="zh-CN" dirty="0"/>
              <a:t>(</a:t>
            </a:r>
            <a:r>
              <a:rPr lang="en-US" altLang="zh-CN" dirty="0" err="1"/>
              <a:t>query.value</a:t>
            </a:r>
            <a:r>
              <a:rPr lang="en-US" altLang="zh-CN" dirty="0"/>
              <a:t>(0).</a:t>
            </a:r>
            <a:r>
              <a:rPr lang="en-US" altLang="zh-CN" dirty="0" err="1"/>
              <a:t>toString</a:t>
            </a:r>
            <a:r>
              <a:rPr lang="en-US" altLang="zh-CN" dirty="0"/>
              <a:t>());</a:t>
            </a:r>
            <a:endParaRPr lang="zh-CN" altLang="zh-CN" dirty="0"/>
          </a:p>
          <a:p>
            <a:r>
              <a:rPr lang="en-US" altLang="zh-CN" dirty="0"/>
              <a:t>						</a:t>
            </a:r>
            <a:r>
              <a:rPr lang="en-US" altLang="zh-CN" dirty="0" smtClean="0"/>
              <a:t>//</a:t>
            </a:r>
            <a:r>
              <a:rPr lang="zh-CN" altLang="zh-CN" dirty="0"/>
              <a:t>实现类别联动</a:t>
            </a:r>
          </a:p>
          <a:p>
            <a:r>
              <a:rPr lang="en-US" altLang="zh-CN" dirty="0" smtClean="0"/>
              <a:t>}</a:t>
            </a:r>
          </a:p>
        </p:txBody>
      </p:sp>
    </p:spTree>
    <p:extLst>
      <p:ext uri="{BB962C8B-B14F-4D97-AF65-F5344CB8AC3E}">
        <p14:creationId xmlns:p14="http://schemas.microsoft.com/office/powerpoint/2010/main" val="3785189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56372" y="1776792"/>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69703" y="1516317"/>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98872" y="1872752"/>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02</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1908" y="947093"/>
            <a:ext cx="939645" cy="1112796"/>
          </a:xfrm>
          <a:prstGeom prst="rect">
            <a:avLst/>
          </a:prstGeom>
        </p:spPr>
      </p:pic>
      <p:sp>
        <p:nvSpPr>
          <p:cNvPr id="25" name="TextBox 5"/>
          <p:cNvSpPr txBox="1"/>
          <p:nvPr/>
        </p:nvSpPr>
        <p:spPr>
          <a:xfrm>
            <a:off x="4822667" y="3820579"/>
            <a:ext cx="2813167" cy="518595"/>
          </a:xfrm>
          <a:prstGeom prst="rect">
            <a:avLst/>
          </a:prstGeom>
          <a:noFill/>
        </p:spPr>
        <p:txBody>
          <a:bodyPr wrap="square" lIns="86863" tIns="43430" rIns="86863" bIns="43430" rtlCol="0">
            <a:spAutoFit/>
          </a:bodyPr>
          <a:lstStyle/>
          <a:p>
            <a:r>
              <a:rPr lang="zh-CN" altLang="zh-CN" sz="2800" b="1" dirty="0"/>
              <a:t>新品入库功能</a:t>
            </a:r>
          </a:p>
        </p:txBody>
      </p:sp>
    </p:spTree>
    <p:extLst>
      <p:ext uri="{BB962C8B-B14F-4D97-AF65-F5344CB8AC3E}">
        <p14:creationId xmlns:p14="http://schemas.microsoft.com/office/powerpoint/2010/main" val="4078491452"/>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2954655" cy="461665"/>
          </a:xfrm>
          <a:prstGeom prst="rect">
            <a:avLst/>
          </a:prstGeom>
        </p:spPr>
        <p:txBody>
          <a:bodyPr wrap="none">
            <a:spAutoFit/>
          </a:bodyPr>
          <a:lstStyle/>
          <a:p>
            <a:r>
              <a:rPr lang="zh-CN" altLang="zh-CN" sz="2400" b="1" dirty="0"/>
              <a:t>界面初始化功能实现</a:t>
            </a:r>
          </a:p>
        </p:txBody>
      </p:sp>
      <p:sp>
        <p:nvSpPr>
          <p:cNvPr id="3" name="矩形 2"/>
          <p:cNvSpPr/>
          <p:nvPr/>
        </p:nvSpPr>
        <p:spPr>
          <a:xfrm>
            <a:off x="892031" y="934372"/>
            <a:ext cx="10057018" cy="369332"/>
          </a:xfrm>
          <a:prstGeom prst="rect">
            <a:avLst/>
          </a:prstGeom>
        </p:spPr>
        <p:txBody>
          <a:bodyPr wrap="square">
            <a:spAutoFit/>
          </a:bodyPr>
          <a:lstStyle/>
          <a:p>
            <a:r>
              <a:rPr lang="zh-CN" altLang="zh-CN" sz="1800" dirty="0"/>
              <a:t>以上代码中使用</a:t>
            </a:r>
            <a:r>
              <a:rPr lang="en-US" altLang="zh-CN" sz="1800" dirty="0" err="1"/>
              <a:t>showCommodityPhoto</a:t>
            </a:r>
            <a:r>
              <a:rPr lang="en-US" altLang="zh-CN" sz="1800" dirty="0"/>
              <a:t>()</a:t>
            </a:r>
            <a:r>
              <a:rPr lang="zh-CN" altLang="zh-CN" sz="1800" dirty="0"/>
              <a:t>方法来显示商品样照，该方法的代码如下：</a:t>
            </a:r>
          </a:p>
        </p:txBody>
      </p:sp>
      <p:sp>
        <p:nvSpPr>
          <p:cNvPr id="4" name="TextBox 3"/>
          <p:cNvSpPr txBox="1"/>
          <p:nvPr/>
        </p:nvSpPr>
        <p:spPr>
          <a:xfrm>
            <a:off x="1163782" y="1413164"/>
            <a:ext cx="9405257" cy="3325416"/>
          </a:xfrm>
          <a:prstGeom prst="roundRect">
            <a:avLst>
              <a:gd name="adj" fmla="val 5707"/>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showCommodityPhoto</a:t>
            </a:r>
            <a:r>
              <a:rPr lang="en-US" altLang="zh-CN" dirty="0"/>
              <a:t>()</a:t>
            </a:r>
            <a:endParaRPr lang="zh-CN" altLang="zh-CN" dirty="0"/>
          </a:p>
          <a:p>
            <a:r>
              <a:rPr lang="en-US" altLang="zh-CN" dirty="0"/>
              <a:t>{</a:t>
            </a:r>
            <a:endParaRPr lang="zh-CN" altLang="zh-CN" dirty="0"/>
          </a:p>
          <a:p>
            <a:r>
              <a:rPr lang="en-US" altLang="zh-CN" dirty="0"/>
              <a:t>    </a:t>
            </a:r>
            <a:r>
              <a:rPr lang="en-US" altLang="zh-CN" dirty="0" err="1"/>
              <a:t>QPixmap</a:t>
            </a:r>
            <a:r>
              <a:rPr lang="en-US" altLang="zh-CN" dirty="0"/>
              <a:t> photo;</a:t>
            </a:r>
            <a:endParaRPr lang="zh-CN" altLang="zh-CN" dirty="0"/>
          </a:p>
          <a:p>
            <a:r>
              <a:rPr lang="en-US" altLang="zh-CN" dirty="0"/>
              <a:t>    </a:t>
            </a:r>
            <a:r>
              <a:rPr lang="en-US" altLang="zh-CN" dirty="0" err="1"/>
              <a:t>QModelIndex</a:t>
            </a:r>
            <a:r>
              <a:rPr lang="en-US" altLang="zh-CN" dirty="0"/>
              <a:t> index;</a:t>
            </a:r>
            <a:endParaRPr lang="zh-CN" altLang="zh-CN" dirty="0"/>
          </a:p>
          <a:p>
            <a:r>
              <a:rPr lang="en-US" altLang="zh-CN" dirty="0"/>
              <a:t>    </a:t>
            </a:r>
            <a:r>
              <a:rPr lang="en-US" altLang="zh-CN" dirty="0" err="1"/>
              <a:t>QSqlQueryModel</a:t>
            </a:r>
            <a:r>
              <a:rPr lang="en-US" altLang="zh-CN" dirty="0"/>
              <a:t> *</a:t>
            </a:r>
            <a:r>
              <a:rPr lang="en-US" altLang="zh-CN" dirty="0" err="1"/>
              <a:t>pictureModel</a:t>
            </a:r>
            <a:r>
              <a:rPr lang="en-US" altLang="zh-CN" dirty="0"/>
              <a:t> = new </a:t>
            </a:r>
            <a:r>
              <a:rPr lang="en-US" altLang="zh-CN" dirty="0" err="1"/>
              <a:t>QSqlQueryModel</a:t>
            </a:r>
            <a:r>
              <a:rPr lang="en-US" altLang="zh-CN" dirty="0"/>
              <a:t>(this);</a:t>
            </a:r>
            <a:endParaRPr lang="zh-CN" altLang="zh-CN" dirty="0"/>
          </a:p>
          <a:p>
            <a:r>
              <a:rPr lang="en-US" altLang="zh-CN" dirty="0"/>
              <a:t>					</a:t>
            </a:r>
            <a:r>
              <a:rPr lang="en-US" altLang="zh-CN" dirty="0" smtClean="0"/>
              <a:t>//</a:t>
            </a:r>
            <a:r>
              <a:rPr lang="zh-CN" altLang="zh-CN" dirty="0"/>
              <a:t>商品样照模型数据</a:t>
            </a:r>
          </a:p>
          <a:p>
            <a:r>
              <a:rPr lang="en-US" altLang="zh-CN" dirty="0"/>
              <a:t>    </a:t>
            </a:r>
            <a:r>
              <a:rPr lang="en-US" altLang="zh-CN" dirty="0" err="1"/>
              <a:t>QString</a:t>
            </a:r>
            <a:r>
              <a:rPr lang="en-US" altLang="zh-CN" dirty="0"/>
              <a:t> name = </a:t>
            </a:r>
            <a:r>
              <a:rPr lang="en-US" altLang="zh-CN" dirty="0" err="1"/>
              <a:t>ui</a:t>
            </a:r>
            <a:r>
              <a:rPr lang="en-US" altLang="zh-CN" dirty="0"/>
              <a:t>-&gt;</a:t>
            </a:r>
            <a:r>
              <a:rPr lang="en-US" altLang="zh-CN" dirty="0" err="1"/>
              <a:t>newNameLineEdit</a:t>
            </a:r>
            <a:r>
              <a:rPr lang="en-US" altLang="zh-CN" dirty="0"/>
              <a:t>-&gt;text();</a:t>
            </a:r>
            <a:endParaRPr lang="zh-CN" altLang="zh-CN" dirty="0"/>
          </a:p>
          <a:p>
            <a:r>
              <a:rPr lang="en-US" altLang="zh-CN" dirty="0"/>
              <a:t>    </a:t>
            </a:r>
            <a:r>
              <a:rPr lang="en-US" altLang="zh-CN" dirty="0" err="1"/>
              <a:t>pictureModel</a:t>
            </a:r>
            <a:r>
              <a:rPr lang="en-US" altLang="zh-CN" dirty="0"/>
              <a:t>-&gt;</a:t>
            </a:r>
            <a:r>
              <a:rPr lang="en-US" altLang="zh-CN" dirty="0" err="1"/>
              <a:t>setQuery</a:t>
            </a:r>
            <a:r>
              <a:rPr lang="en-US" altLang="zh-CN" dirty="0"/>
              <a:t>("select Picture from commodity where Name='" + name + "'");</a:t>
            </a:r>
            <a:endParaRPr lang="zh-CN" altLang="zh-CN" dirty="0"/>
          </a:p>
          <a:p>
            <a:r>
              <a:rPr lang="en-US" altLang="zh-CN" dirty="0"/>
              <a:t>    index = </a:t>
            </a:r>
            <a:r>
              <a:rPr lang="en-US" altLang="zh-CN" dirty="0" err="1"/>
              <a:t>pictureModel</a:t>
            </a:r>
            <a:r>
              <a:rPr lang="en-US" altLang="zh-CN" dirty="0"/>
              <a:t>-&gt;index(0, 0);</a:t>
            </a:r>
            <a:endParaRPr lang="zh-CN" altLang="zh-CN" dirty="0"/>
          </a:p>
          <a:p>
            <a:r>
              <a:rPr lang="en-US" altLang="zh-CN" dirty="0"/>
              <a:t>    </a:t>
            </a:r>
            <a:r>
              <a:rPr lang="en-US" altLang="zh-CN" dirty="0" err="1"/>
              <a:t>photo.loadFromData</a:t>
            </a:r>
            <a:r>
              <a:rPr lang="en-US" altLang="zh-CN" dirty="0"/>
              <a:t>(</a:t>
            </a:r>
            <a:r>
              <a:rPr lang="en-US" altLang="zh-CN" dirty="0" err="1"/>
              <a:t>pictureModel</a:t>
            </a:r>
            <a:r>
              <a:rPr lang="en-US" altLang="zh-CN" dirty="0"/>
              <a:t>-&gt;data(index).</a:t>
            </a:r>
            <a:r>
              <a:rPr lang="en-US" altLang="zh-CN" dirty="0" err="1"/>
              <a:t>toByteArray</a:t>
            </a:r>
            <a:r>
              <a:rPr lang="en-US" altLang="zh-CN" dirty="0"/>
              <a:t>(), "JPG");	//(a)</a:t>
            </a:r>
            <a:endParaRPr lang="zh-CN" altLang="zh-CN" dirty="0"/>
          </a:p>
          <a:p>
            <a:r>
              <a:rPr lang="en-US" altLang="zh-CN" dirty="0"/>
              <a:t>    </a:t>
            </a:r>
            <a:r>
              <a:rPr lang="en-US" altLang="zh-CN" dirty="0" err="1"/>
              <a:t>ui</a:t>
            </a:r>
            <a:r>
              <a:rPr lang="en-US" altLang="zh-CN" dirty="0"/>
              <a:t>-&gt;</a:t>
            </a:r>
            <a:r>
              <a:rPr lang="en-US" altLang="zh-CN" dirty="0" err="1"/>
              <a:t>newPictureLabel</a:t>
            </a:r>
            <a:r>
              <a:rPr lang="en-US" altLang="zh-CN" dirty="0"/>
              <a:t>-&gt;</a:t>
            </a:r>
            <a:r>
              <a:rPr lang="en-US" altLang="zh-CN" dirty="0" err="1"/>
              <a:t>setPixmap</a:t>
            </a:r>
            <a:r>
              <a:rPr lang="en-US" altLang="zh-CN" dirty="0"/>
              <a:t>(photo);</a:t>
            </a:r>
            <a:endParaRPr lang="zh-CN" altLang="zh-CN" dirty="0"/>
          </a:p>
          <a:p>
            <a:r>
              <a:rPr lang="en-US" altLang="zh-CN" dirty="0" smtClean="0"/>
              <a:t>}</a:t>
            </a:r>
          </a:p>
        </p:txBody>
      </p:sp>
      <p:sp>
        <p:nvSpPr>
          <p:cNvPr id="5" name="TextBox 4"/>
          <p:cNvSpPr txBox="1"/>
          <p:nvPr/>
        </p:nvSpPr>
        <p:spPr>
          <a:xfrm>
            <a:off x="522514" y="4738580"/>
            <a:ext cx="10426535" cy="1138773"/>
          </a:xfrm>
          <a:prstGeom prst="rect">
            <a:avLst/>
          </a:prstGeom>
          <a:noFill/>
        </p:spPr>
        <p:txBody>
          <a:bodyPr wrap="square" rtlCol="0">
            <a:spAutoFit/>
          </a:bodyPr>
          <a:lstStyle/>
          <a:p>
            <a:pPr indent="450850"/>
            <a:r>
              <a:rPr lang="zh-CN" altLang="zh-CN" b="1" dirty="0"/>
              <a:t>其中，</a:t>
            </a:r>
            <a:endParaRPr lang="zh-CN" altLang="zh-CN" dirty="0"/>
          </a:p>
          <a:p>
            <a:pPr indent="450850"/>
            <a:r>
              <a:rPr lang="en-US" altLang="zh-CN" b="1" dirty="0"/>
              <a:t>(a) </a:t>
            </a:r>
            <a:r>
              <a:rPr lang="en-US" altLang="zh-CN" b="1" dirty="0" err="1"/>
              <a:t>photo.loadFromData</a:t>
            </a:r>
            <a:r>
              <a:rPr lang="en-US" altLang="zh-CN" b="1" dirty="0"/>
              <a:t>(</a:t>
            </a:r>
            <a:r>
              <a:rPr lang="en-US" altLang="zh-CN" b="1" dirty="0" err="1"/>
              <a:t>pictureModel</a:t>
            </a:r>
            <a:r>
              <a:rPr lang="en-US" altLang="zh-CN" b="1" dirty="0"/>
              <a:t>-&gt;data(index).</a:t>
            </a:r>
            <a:r>
              <a:rPr lang="en-US" altLang="zh-CN" b="1" dirty="0" err="1"/>
              <a:t>toByteArray</a:t>
            </a:r>
            <a:r>
              <a:rPr lang="en-US" altLang="zh-CN" b="1" dirty="0"/>
              <a:t>(), "JPG");</a:t>
            </a:r>
            <a:r>
              <a:rPr lang="zh-CN" altLang="zh-CN" dirty="0"/>
              <a:t>：这里将从</a:t>
            </a:r>
            <a:r>
              <a:rPr lang="en-US" altLang="zh-CN" dirty="0"/>
              <a:t>MySQL</a:t>
            </a:r>
            <a:r>
              <a:rPr lang="zh-CN" altLang="zh-CN" dirty="0"/>
              <a:t>数据库中读取的字节数组类型的照片数据载入为</a:t>
            </a:r>
            <a:r>
              <a:rPr lang="en-US" altLang="zh-CN" dirty="0" err="1"/>
              <a:t>Qt</a:t>
            </a:r>
            <a:r>
              <a:rPr lang="zh-CN" altLang="zh-CN" dirty="0"/>
              <a:t>的</a:t>
            </a:r>
            <a:r>
              <a:rPr lang="en-US" altLang="zh-CN" dirty="0" err="1"/>
              <a:t>QPixmap</a:t>
            </a:r>
            <a:r>
              <a:rPr lang="zh-CN" altLang="zh-CN" dirty="0"/>
              <a:t>对象，再将其设为界面上标签的属性即可在界面上显出数据库图片类型字段的内容。</a:t>
            </a:r>
            <a:endParaRPr lang="zh-CN" altLang="en-US" dirty="0"/>
          </a:p>
        </p:txBody>
      </p:sp>
    </p:spTree>
    <p:extLst>
      <p:ext uri="{BB962C8B-B14F-4D97-AF65-F5344CB8AC3E}">
        <p14:creationId xmlns:p14="http://schemas.microsoft.com/office/powerpoint/2010/main" val="37364237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799460" y="156644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2312791" y="130596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941960" y="166240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04</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4996" y="736741"/>
            <a:ext cx="939645" cy="1112796"/>
          </a:xfrm>
          <a:prstGeom prst="rect">
            <a:avLst/>
          </a:prstGeom>
        </p:spPr>
      </p:pic>
      <p:sp>
        <p:nvSpPr>
          <p:cNvPr id="25" name="TextBox 5"/>
          <p:cNvSpPr txBox="1"/>
          <p:nvPr/>
        </p:nvSpPr>
        <p:spPr>
          <a:xfrm>
            <a:off x="1955061" y="3614590"/>
            <a:ext cx="3075708" cy="518595"/>
          </a:xfrm>
          <a:prstGeom prst="rect">
            <a:avLst/>
          </a:prstGeom>
          <a:noFill/>
        </p:spPr>
        <p:txBody>
          <a:bodyPr wrap="square" lIns="86863" tIns="43430" rIns="86863" bIns="43430" rtlCol="0">
            <a:spAutoFit/>
          </a:bodyPr>
          <a:lstStyle/>
          <a:p>
            <a:r>
              <a:rPr lang="zh-CN" altLang="zh-CN" sz="2800" b="1" dirty="0"/>
              <a:t>新品入库功能实现</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9030" y="2313180"/>
            <a:ext cx="482208" cy="545844"/>
          </a:xfrm>
          <a:prstGeom prst="rect">
            <a:avLst/>
          </a:prstGeom>
        </p:spPr>
      </p:pic>
      <p:sp>
        <p:nvSpPr>
          <p:cNvPr id="9" name="TextBox 18"/>
          <p:cNvSpPr txBox="1"/>
          <p:nvPr/>
        </p:nvSpPr>
        <p:spPr>
          <a:xfrm>
            <a:off x="6031238" y="2313181"/>
            <a:ext cx="4110778" cy="393906"/>
          </a:xfrm>
          <a:prstGeom prst="rect">
            <a:avLst/>
          </a:prstGeom>
          <a:noFill/>
        </p:spPr>
        <p:txBody>
          <a:bodyPr wrap="square" lIns="115777" tIns="57888" rIns="115777" bIns="57888" rtlCol="0">
            <a:spAutoFit/>
          </a:bodyPr>
          <a:lstStyle/>
          <a:p>
            <a:r>
              <a:rPr lang="en-US" altLang="zh-CN" sz="1800" b="1" dirty="0"/>
              <a:t>1</a:t>
            </a:r>
            <a:r>
              <a:rPr lang="zh-CN" altLang="zh-CN" sz="1800" b="1" dirty="0"/>
              <a:t>．入库操作</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9030" y="3064545"/>
            <a:ext cx="482208" cy="545844"/>
          </a:xfrm>
          <a:prstGeom prst="rect">
            <a:avLst/>
          </a:prstGeom>
        </p:spPr>
      </p:pic>
      <p:sp>
        <p:nvSpPr>
          <p:cNvPr id="11" name="TextBox 20"/>
          <p:cNvSpPr txBox="1"/>
          <p:nvPr/>
        </p:nvSpPr>
        <p:spPr>
          <a:xfrm>
            <a:off x="6031238" y="3062296"/>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．选样照</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9030" y="3860263"/>
            <a:ext cx="482208" cy="545844"/>
          </a:xfrm>
          <a:prstGeom prst="rect">
            <a:avLst/>
          </a:prstGeom>
        </p:spPr>
      </p:pic>
      <p:sp>
        <p:nvSpPr>
          <p:cNvPr id="13" name="TextBox 20"/>
          <p:cNvSpPr txBox="1"/>
          <p:nvPr/>
        </p:nvSpPr>
        <p:spPr>
          <a:xfrm>
            <a:off x="6031238" y="3858014"/>
            <a:ext cx="3255752" cy="393906"/>
          </a:xfrm>
          <a:prstGeom prst="rect">
            <a:avLst/>
          </a:prstGeom>
          <a:noFill/>
        </p:spPr>
        <p:txBody>
          <a:bodyPr wrap="square" lIns="115777" tIns="57888" rIns="115777" bIns="57888" rtlCol="0">
            <a:spAutoFit/>
          </a:bodyPr>
          <a:lstStyle/>
          <a:p>
            <a:r>
              <a:rPr lang="en-US" altLang="zh-CN" sz="1800" b="1" dirty="0"/>
              <a:t>3</a:t>
            </a:r>
            <a:r>
              <a:rPr lang="zh-CN" altLang="zh-CN" sz="1800" b="1" dirty="0"/>
              <a:t>．清仓操作</a:t>
            </a:r>
          </a:p>
        </p:txBody>
      </p:sp>
    </p:spTree>
    <p:extLst>
      <p:ext uri="{BB962C8B-B14F-4D97-AF65-F5344CB8AC3E}">
        <p14:creationId xmlns:p14="http://schemas.microsoft.com/office/powerpoint/2010/main" val="461336"/>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par>
                                <p:cTn id="48" presetID="2" presetClass="entr" presetSubtype="1" fill="hold" nodeType="withEffect">
                                  <p:stCondLst>
                                    <p:cond delay="25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0-#ppt_h/2"/>
                                          </p:val>
                                        </p:tav>
                                        <p:tav tm="100000">
                                          <p:val>
                                            <p:strVal val="#ppt_y"/>
                                          </p:val>
                                        </p:tav>
                                      </p:tavLst>
                                    </p:anim>
                                  </p:childTnLst>
                                </p:cTn>
                              </p:par>
                              <p:par>
                                <p:cTn id="52" presetID="2" presetClass="entr" presetSubtype="2" fill="hold" grpId="0" nodeType="withEffect">
                                  <p:stCondLst>
                                    <p:cond delay="25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1+#ppt_w/2"/>
                                          </p:val>
                                        </p:tav>
                                        <p:tav tm="100000">
                                          <p:val>
                                            <p:strVal val="#ppt_x"/>
                                          </p:val>
                                        </p:tav>
                                      </p:tavLst>
                                    </p:anim>
                                    <p:anim calcmode="lin" valueType="num">
                                      <p:cBhvr additive="base">
                                        <p:cTn id="55"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9" grpId="0"/>
      <p:bldP spid="11" grpId="0"/>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879041" cy="461665"/>
          </a:xfrm>
          <a:prstGeom prst="rect">
            <a:avLst/>
          </a:prstGeom>
        </p:spPr>
        <p:txBody>
          <a:bodyPr wrap="none">
            <a:spAutoFit/>
          </a:bodyPr>
          <a:lstStyle/>
          <a:p>
            <a:r>
              <a:rPr lang="en-US" altLang="zh-CN" sz="2400" b="1" dirty="0"/>
              <a:t>1</a:t>
            </a:r>
            <a:r>
              <a:rPr lang="zh-CN" altLang="zh-CN" sz="2400" b="1" dirty="0"/>
              <a:t>．入库操作</a:t>
            </a:r>
          </a:p>
        </p:txBody>
      </p:sp>
      <p:sp>
        <p:nvSpPr>
          <p:cNvPr id="3" name="TextBox 2"/>
          <p:cNvSpPr txBox="1"/>
          <p:nvPr/>
        </p:nvSpPr>
        <p:spPr>
          <a:xfrm>
            <a:off x="760021" y="1068779"/>
            <a:ext cx="10426535" cy="4524315"/>
          </a:xfrm>
          <a:prstGeom prst="rect">
            <a:avLst/>
          </a:prstGeom>
          <a:noFill/>
        </p:spPr>
        <p:txBody>
          <a:bodyPr wrap="square" rtlCol="0">
            <a:spAutoFit/>
          </a:bodyPr>
          <a:lstStyle/>
          <a:p>
            <a:pPr indent="534988"/>
            <a:r>
              <a:rPr lang="zh-CN" altLang="zh-CN" sz="1800" dirty="0"/>
              <a:t>本系统的第一个“新品入库”页是供商品仓储管理员登记录入新进商品信息的，在左侧表单中填好（选择）新品信息后，单击“入库”按钮就可以将一件新的商品添加进</a:t>
            </a:r>
            <a:r>
              <a:rPr lang="en-US" altLang="zh-CN" sz="1800" dirty="0"/>
              <a:t>MySQL</a:t>
            </a:r>
            <a:r>
              <a:rPr lang="zh-CN" altLang="zh-CN" sz="1800" dirty="0"/>
              <a:t>数据库中。“入库”按钮的</a:t>
            </a:r>
            <a:r>
              <a:rPr lang="zh-CN" altLang="zh-CN" sz="1800" dirty="0">
                <a:hlinkClick r:id="rId2" action="ppaction://hlinkfile"/>
              </a:rPr>
              <a:t>单击事件过程</a:t>
            </a:r>
            <a:r>
              <a:rPr lang="zh-CN" altLang="zh-CN" sz="1800" dirty="0" smtClean="0">
                <a:hlinkClick r:id="rId2" action="ppaction://hlinkfile"/>
              </a:rPr>
              <a:t>代码</a:t>
            </a:r>
            <a:r>
              <a:rPr lang="zh-CN" altLang="en-US" sz="1800" dirty="0" smtClean="0">
                <a:hlinkClick r:id="rId2" action="ppaction://hlinkfile"/>
              </a:rPr>
              <a:t>。</a:t>
            </a:r>
            <a:endParaRPr lang="zh-CN" altLang="zh-CN" sz="1800" dirty="0"/>
          </a:p>
          <a:p>
            <a:pPr indent="534988"/>
            <a:r>
              <a:rPr lang="zh-CN" altLang="zh-CN" sz="1800" b="1" dirty="0"/>
              <a:t>其中，</a:t>
            </a:r>
            <a:endParaRPr lang="zh-CN" altLang="zh-CN" sz="1800" dirty="0"/>
          </a:p>
          <a:p>
            <a:pPr indent="534988"/>
            <a:r>
              <a:rPr lang="en-US" altLang="zh-CN" sz="1800" b="1" dirty="0"/>
              <a:t>(a) </a:t>
            </a:r>
            <a:r>
              <a:rPr lang="en-US" altLang="zh-CN" sz="1800" b="1" dirty="0" err="1"/>
              <a:t>query.exec</a:t>
            </a:r>
            <a:r>
              <a:rPr lang="en-US" altLang="zh-CN" sz="1800" b="1" dirty="0"/>
              <a:t>(</a:t>
            </a:r>
            <a:r>
              <a:rPr lang="en-US" altLang="zh-CN" sz="1800" b="1" dirty="0" err="1"/>
              <a:t>QString</a:t>
            </a:r>
            <a:r>
              <a:rPr lang="en-US" altLang="zh-CN" sz="1800" b="1" dirty="0"/>
              <a:t>("select </a:t>
            </a:r>
            <a:r>
              <a:rPr lang="en-US" altLang="zh-CN" sz="1800" b="1" dirty="0" err="1"/>
              <a:t>CategoryID</a:t>
            </a:r>
            <a:r>
              <a:rPr lang="en-US" altLang="zh-CN" sz="1800" b="1" dirty="0"/>
              <a:t> from category where Name='%1'").</a:t>
            </a:r>
            <a:r>
              <a:rPr lang="en-US" altLang="zh-CN" sz="1800" b="1" dirty="0" err="1"/>
              <a:t>arg</a:t>
            </a:r>
            <a:r>
              <a:rPr lang="en-US" altLang="zh-CN" sz="1800" b="1" dirty="0"/>
              <a:t>(</a:t>
            </a:r>
            <a:r>
              <a:rPr lang="en-US" altLang="zh-CN" sz="1800" b="1" dirty="0" err="1"/>
              <a:t>ui</a:t>
            </a:r>
            <a:r>
              <a:rPr lang="en-US" altLang="zh-CN" sz="1800" b="1" dirty="0"/>
              <a:t>-&gt; </a:t>
            </a:r>
            <a:r>
              <a:rPr lang="en-US" altLang="zh-CN" sz="1800" b="1" dirty="0" err="1"/>
              <a:t>newCategoryComboBox</a:t>
            </a:r>
            <a:r>
              <a:rPr lang="en-US" altLang="zh-CN" sz="1800" b="1" dirty="0"/>
              <a:t>-&gt; </a:t>
            </a:r>
            <a:r>
              <a:rPr lang="en-US" altLang="zh-CN" sz="1800" b="1" dirty="0" err="1"/>
              <a:t>currentText</a:t>
            </a:r>
            <a:r>
              <a:rPr lang="en-US" altLang="zh-CN" sz="1800" b="1" dirty="0"/>
              <a:t>()));</a:t>
            </a:r>
            <a:r>
              <a:rPr lang="zh-CN" altLang="zh-CN" sz="1800" dirty="0"/>
              <a:t>：入库新品的类别由管理员在界面“类别”列表中选择，为简单起见，本例所有商品的类别是固定的，预先录入数据库，暂不支持添加新类别。</a:t>
            </a:r>
          </a:p>
          <a:p>
            <a:pPr indent="534988"/>
            <a:r>
              <a:rPr lang="en-US" altLang="zh-CN" sz="1800" b="1" dirty="0"/>
              <a:t>(b) </a:t>
            </a:r>
            <a:r>
              <a:rPr lang="en-US" altLang="zh-CN" sz="1800" b="1" dirty="0" err="1"/>
              <a:t>query.exec</a:t>
            </a:r>
            <a:r>
              <a:rPr lang="en-US" altLang="zh-CN" sz="1800" b="1" dirty="0"/>
              <a:t>(</a:t>
            </a:r>
            <a:r>
              <a:rPr lang="en-US" altLang="zh-CN" sz="1800" b="1" dirty="0" err="1"/>
              <a:t>QString</a:t>
            </a:r>
            <a:r>
              <a:rPr lang="en-US" altLang="zh-CN" sz="1800" b="1" dirty="0"/>
              <a:t>("insert into commodity(</a:t>
            </a:r>
            <a:r>
              <a:rPr lang="en-US" altLang="zh-CN" sz="1800" b="1" dirty="0" err="1"/>
              <a:t>CategoryID</a:t>
            </a:r>
            <a:r>
              <a:rPr lang="en-US" altLang="zh-CN" sz="1800" b="1" dirty="0"/>
              <a:t>, Name, Picture, </a:t>
            </a:r>
            <a:r>
              <a:rPr lang="en-US" altLang="zh-CN" sz="1800" b="1" dirty="0" err="1"/>
              <a:t>InputPrice</a:t>
            </a:r>
            <a:r>
              <a:rPr lang="en-US" altLang="zh-CN" sz="1800" b="1" dirty="0"/>
              <a:t>, </a:t>
            </a:r>
            <a:r>
              <a:rPr lang="en-US" altLang="zh-CN" sz="1800" b="1" dirty="0" err="1"/>
              <a:t>OutputPrice</a:t>
            </a:r>
            <a:r>
              <a:rPr lang="en-US" altLang="zh-CN" sz="1800" b="1" dirty="0"/>
              <a:t>, Amount) values(%1, '%2', NULL, %3, %4, %5)").</a:t>
            </a:r>
            <a:r>
              <a:rPr lang="en-US" altLang="zh-CN" sz="1800" b="1" dirty="0" err="1"/>
              <a:t>arg</a:t>
            </a:r>
            <a:r>
              <a:rPr lang="en-US" altLang="zh-CN" sz="1800" b="1" dirty="0"/>
              <a:t>(</a:t>
            </a:r>
            <a:r>
              <a:rPr lang="en-US" altLang="zh-CN" sz="1800" b="1" dirty="0" err="1"/>
              <a:t>categoryid</a:t>
            </a:r>
            <a:r>
              <a:rPr lang="en-US" altLang="zh-CN" sz="1800" b="1" dirty="0"/>
              <a:t>).</a:t>
            </a:r>
            <a:r>
              <a:rPr lang="en-US" altLang="zh-CN" sz="1800" b="1" dirty="0" err="1"/>
              <a:t>arg</a:t>
            </a:r>
            <a:r>
              <a:rPr lang="en-US" altLang="zh-CN" sz="1800" b="1" dirty="0"/>
              <a:t>(name).</a:t>
            </a:r>
            <a:r>
              <a:rPr lang="en-US" altLang="zh-CN" sz="1800" b="1" dirty="0" err="1"/>
              <a:t>arg</a:t>
            </a:r>
            <a:r>
              <a:rPr lang="en-US" altLang="zh-CN" sz="1800" b="1" dirty="0"/>
              <a:t> (</a:t>
            </a:r>
            <a:r>
              <a:rPr lang="en-US" altLang="zh-CN" sz="1800" b="1" dirty="0" err="1"/>
              <a:t>inputprice</a:t>
            </a:r>
            <a:r>
              <a:rPr lang="en-US" altLang="zh-CN" sz="1800" b="1" dirty="0"/>
              <a:t>).</a:t>
            </a:r>
            <a:r>
              <a:rPr lang="en-US" altLang="zh-CN" sz="1800" b="1" dirty="0" err="1"/>
              <a:t>arg</a:t>
            </a:r>
            <a:r>
              <a:rPr lang="en-US" altLang="zh-CN" sz="1800" b="1" dirty="0"/>
              <a:t>(</a:t>
            </a:r>
            <a:r>
              <a:rPr lang="en-US" altLang="zh-CN" sz="1800" b="1" dirty="0" err="1"/>
              <a:t>outputprice</a:t>
            </a:r>
            <a:r>
              <a:rPr lang="en-US" altLang="zh-CN" sz="1800" b="1" dirty="0"/>
              <a:t>).</a:t>
            </a:r>
            <a:r>
              <a:rPr lang="en-US" altLang="zh-CN" sz="1800" b="1" dirty="0" err="1"/>
              <a:t>arg</a:t>
            </a:r>
            <a:r>
              <a:rPr lang="en-US" altLang="zh-CN" sz="1800" b="1" dirty="0"/>
              <a:t>(count));</a:t>
            </a:r>
            <a:r>
              <a:rPr lang="zh-CN" altLang="zh-CN" sz="1800" dirty="0"/>
              <a:t>：这是</a:t>
            </a:r>
            <a:r>
              <a:rPr lang="en-US" altLang="zh-CN" sz="1800" dirty="0" err="1"/>
              <a:t>Qt</a:t>
            </a:r>
            <a:r>
              <a:rPr lang="zh-CN" altLang="zh-CN" sz="1800" dirty="0"/>
              <a:t>向</a:t>
            </a:r>
            <a:r>
              <a:rPr lang="en-US" altLang="zh-CN" sz="1800" dirty="0"/>
              <a:t>MySQL</a:t>
            </a:r>
            <a:r>
              <a:rPr lang="zh-CN" altLang="zh-CN" sz="1800" dirty="0"/>
              <a:t>数据库执行插入操作</a:t>
            </a:r>
            <a:r>
              <a:rPr lang="en-US" altLang="zh-CN" sz="1800" dirty="0"/>
              <a:t>SQL</a:t>
            </a:r>
            <a:r>
              <a:rPr lang="zh-CN" altLang="zh-CN" sz="1800" dirty="0"/>
              <a:t>语句的典型写法，用“</a:t>
            </a:r>
            <a:r>
              <a:rPr lang="en-US" altLang="zh-CN" sz="1800" dirty="0"/>
              <a:t>%</a:t>
            </a:r>
            <a:r>
              <a:rPr lang="zh-CN" altLang="zh-CN" sz="1800" dirty="0"/>
              <a:t>”表示待定参数；以</a:t>
            </a:r>
            <a:r>
              <a:rPr lang="en-US" altLang="zh-CN" sz="1800" dirty="0"/>
              <a:t>.</a:t>
            </a:r>
            <a:r>
              <a:rPr lang="en-US" altLang="zh-CN" sz="1800" dirty="0" err="1"/>
              <a:t>arg</a:t>
            </a:r>
            <a:r>
              <a:rPr lang="zh-CN" altLang="zh-CN" sz="1800" dirty="0"/>
              <a:t>传递参数值，一条</a:t>
            </a:r>
            <a:r>
              <a:rPr lang="en-US" altLang="zh-CN" sz="1800" dirty="0"/>
              <a:t>SQL</a:t>
            </a:r>
            <a:r>
              <a:rPr lang="zh-CN" altLang="zh-CN" sz="1800" dirty="0"/>
              <a:t>语句可支持多个</a:t>
            </a:r>
            <a:r>
              <a:rPr lang="en-US" altLang="zh-CN" sz="1800" dirty="0"/>
              <a:t>.</a:t>
            </a:r>
            <a:r>
              <a:rPr lang="en-US" altLang="zh-CN" sz="1800" dirty="0" err="1"/>
              <a:t>arg</a:t>
            </a:r>
            <a:r>
              <a:rPr lang="zh-CN" altLang="zh-CN" sz="1800" dirty="0"/>
              <a:t>传参方法，请读者注意掌握这种书写格式。</a:t>
            </a:r>
          </a:p>
          <a:p>
            <a:pPr indent="534988"/>
            <a:r>
              <a:rPr lang="en-US" altLang="zh-CN" sz="1800" b="1" dirty="0"/>
              <a:t>(c) </a:t>
            </a:r>
            <a:r>
              <a:rPr lang="en-US" altLang="zh-CN" sz="1800" b="1" dirty="0" err="1"/>
              <a:t>myPicImg.save</a:t>
            </a:r>
            <a:r>
              <a:rPr lang="en-US" altLang="zh-CN" sz="1800" b="1" dirty="0"/>
              <a:t>(&amp;buffer, "JPG");</a:t>
            </a:r>
            <a:r>
              <a:rPr lang="zh-CN" altLang="zh-CN" sz="1800" dirty="0"/>
              <a:t>：这里使用一个</a:t>
            </a:r>
            <a:r>
              <a:rPr lang="en-US" altLang="zh-CN" sz="1800" dirty="0" err="1"/>
              <a:t>QImage</a:t>
            </a:r>
            <a:r>
              <a:rPr lang="zh-CN" altLang="zh-CN" sz="1800" dirty="0"/>
              <a:t>对象来存储要写入数据库的照片数据，它通过</a:t>
            </a:r>
            <a:r>
              <a:rPr lang="en-US" altLang="zh-CN" sz="1800" dirty="0"/>
              <a:t>save()</a:t>
            </a:r>
            <a:r>
              <a:rPr lang="zh-CN" altLang="zh-CN" sz="1800" dirty="0"/>
              <a:t>方法从</a:t>
            </a:r>
            <a:r>
              <a:rPr lang="en-US" altLang="zh-CN" sz="1800" dirty="0" err="1"/>
              <a:t>QBuffer</a:t>
            </a:r>
            <a:r>
              <a:rPr lang="zh-CN" altLang="zh-CN" sz="1800" dirty="0"/>
              <a:t>类型的缓存中载入照片数据，这也是</a:t>
            </a:r>
            <a:r>
              <a:rPr lang="en-US" altLang="zh-CN" sz="1800" dirty="0" err="1"/>
              <a:t>Qt</a:t>
            </a:r>
            <a:r>
              <a:rPr lang="zh-CN" altLang="zh-CN" sz="1800" dirty="0"/>
              <a:t>保存图片数据的通行方式。</a:t>
            </a:r>
          </a:p>
          <a:p>
            <a:pPr indent="534988"/>
            <a:r>
              <a:rPr lang="en-US" altLang="zh-CN" sz="1800" b="1" dirty="0"/>
              <a:t>(d) </a:t>
            </a:r>
            <a:r>
              <a:rPr lang="en-US" altLang="zh-CN" sz="1800" b="1" dirty="0" err="1"/>
              <a:t>query.addBindValue</a:t>
            </a:r>
            <a:r>
              <a:rPr lang="en-US" altLang="zh-CN" sz="1800" b="1" dirty="0"/>
              <a:t>(</a:t>
            </a:r>
            <a:r>
              <a:rPr lang="en-US" altLang="zh-CN" sz="1800" b="1" dirty="0" err="1"/>
              <a:t>var</a:t>
            </a:r>
            <a:r>
              <a:rPr lang="en-US" altLang="zh-CN" sz="1800" b="1" dirty="0"/>
              <a:t>);</a:t>
            </a:r>
            <a:r>
              <a:rPr lang="zh-CN" altLang="zh-CN" sz="1800" dirty="0"/>
              <a:t>：这里用</a:t>
            </a:r>
            <a:r>
              <a:rPr lang="en-US" altLang="zh-CN" sz="1800" dirty="0"/>
              <a:t>SQL</a:t>
            </a:r>
            <a:r>
              <a:rPr lang="zh-CN" altLang="zh-CN" sz="1800" dirty="0"/>
              <a:t>查询类对象的</a:t>
            </a:r>
            <a:r>
              <a:rPr lang="en-US" altLang="zh-CN" sz="1800" dirty="0" err="1"/>
              <a:t>addBindValue</a:t>
            </a:r>
            <a:r>
              <a:rPr lang="en-US" altLang="zh-CN" sz="1800" dirty="0"/>
              <a:t>()</a:t>
            </a:r>
            <a:r>
              <a:rPr lang="zh-CN" altLang="zh-CN" sz="1800" dirty="0"/>
              <a:t>方法绑定照片数据作为参数传给</a:t>
            </a:r>
            <a:r>
              <a:rPr lang="en-US" altLang="zh-CN" sz="1800" dirty="0"/>
              <a:t>SQL</a:t>
            </a:r>
            <a:r>
              <a:rPr lang="zh-CN" altLang="zh-CN" sz="1800" dirty="0"/>
              <a:t>语句中“</a:t>
            </a:r>
            <a:r>
              <a:rPr lang="en-US" altLang="zh-CN" sz="1800" dirty="0"/>
              <a:t>?</a:t>
            </a:r>
            <a:r>
              <a:rPr lang="zh-CN" altLang="zh-CN" sz="1800" dirty="0"/>
              <a:t>”之处，这是</a:t>
            </a:r>
            <a:r>
              <a:rPr lang="en-US" altLang="zh-CN" sz="1800" dirty="0" err="1"/>
              <a:t>Qt</a:t>
            </a:r>
            <a:r>
              <a:rPr lang="zh-CN" altLang="zh-CN" sz="1800" dirty="0"/>
              <a:t>操作</a:t>
            </a:r>
            <a:r>
              <a:rPr lang="en-US" altLang="zh-CN" sz="1800" dirty="0"/>
              <a:t>MySQL</a:t>
            </a:r>
            <a:r>
              <a:rPr lang="zh-CN" altLang="zh-CN" sz="1800" dirty="0"/>
              <a:t>含参数</a:t>
            </a:r>
            <a:r>
              <a:rPr lang="en-US" altLang="zh-CN" sz="1800" dirty="0"/>
              <a:t>SQL</a:t>
            </a:r>
            <a:r>
              <a:rPr lang="zh-CN" altLang="zh-CN" sz="1800" dirty="0"/>
              <a:t>语句的另一种形式，也是通用的形式</a:t>
            </a:r>
            <a:r>
              <a:rPr lang="zh-CN" altLang="zh-CN" dirty="0" smtClean="0"/>
              <a:t>。</a:t>
            </a:r>
            <a:endParaRPr lang="zh-CN" altLang="zh-CN" dirty="0"/>
          </a:p>
        </p:txBody>
      </p:sp>
    </p:spTree>
    <p:extLst>
      <p:ext uri="{BB962C8B-B14F-4D97-AF65-F5344CB8AC3E}">
        <p14:creationId xmlns:p14="http://schemas.microsoft.com/office/powerpoint/2010/main" val="2449953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571264" cy="461665"/>
          </a:xfrm>
          <a:prstGeom prst="rect">
            <a:avLst/>
          </a:prstGeom>
        </p:spPr>
        <p:txBody>
          <a:bodyPr wrap="none">
            <a:spAutoFit/>
          </a:bodyPr>
          <a:lstStyle/>
          <a:p>
            <a:r>
              <a:rPr lang="en-US" altLang="zh-CN" sz="2400" b="1" dirty="0"/>
              <a:t>2</a:t>
            </a:r>
            <a:r>
              <a:rPr lang="zh-CN" altLang="zh-CN" sz="2400" b="1" dirty="0"/>
              <a:t>．选样照</a:t>
            </a:r>
          </a:p>
        </p:txBody>
      </p:sp>
      <p:sp>
        <p:nvSpPr>
          <p:cNvPr id="3" name="TextBox 2"/>
          <p:cNvSpPr txBox="1"/>
          <p:nvPr/>
        </p:nvSpPr>
        <p:spPr>
          <a:xfrm>
            <a:off x="890649" y="1068779"/>
            <a:ext cx="10212780" cy="646331"/>
          </a:xfrm>
          <a:prstGeom prst="rect">
            <a:avLst/>
          </a:prstGeom>
          <a:noFill/>
        </p:spPr>
        <p:txBody>
          <a:bodyPr wrap="square" rtlCol="0">
            <a:spAutoFit/>
          </a:bodyPr>
          <a:lstStyle/>
          <a:p>
            <a:pPr indent="450850"/>
            <a:r>
              <a:rPr lang="zh-CN" altLang="zh-CN" sz="1800" dirty="0"/>
              <a:t>用户可从界面上传预先准备好的商品样照录入数据库，上传样照通过单击“上传</a:t>
            </a:r>
            <a:r>
              <a:rPr lang="en-US" altLang="zh-CN" sz="1800" dirty="0"/>
              <a:t>...</a:t>
            </a:r>
            <a:r>
              <a:rPr lang="zh-CN" altLang="zh-CN" sz="1800" dirty="0"/>
              <a:t>”按钮实现，其事件代码为</a:t>
            </a:r>
            <a:r>
              <a:rPr lang="zh-CN" altLang="zh-CN" sz="1800" dirty="0" smtClean="0"/>
              <a:t>：</a:t>
            </a:r>
            <a:endParaRPr lang="zh-CN" altLang="zh-CN" sz="1800" dirty="0"/>
          </a:p>
        </p:txBody>
      </p:sp>
      <p:sp>
        <p:nvSpPr>
          <p:cNvPr id="4" name="TextBox 3"/>
          <p:cNvSpPr txBox="1"/>
          <p:nvPr/>
        </p:nvSpPr>
        <p:spPr>
          <a:xfrm>
            <a:off x="1484416" y="1715110"/>
            <a:ext cx="8953994" cy="2417683"/>
          </a:xfrm>
          <a:prstGeom prst="roundRect">
            <a:avLst>
              <a:gd name="adj" fmla="val 9790"/>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on_newUploadPushButton_clicked</a:t>
            </a:r>
            <a:r>
              <a:rPr lang="en-US" altLang="zh-CN" dirty="0"/>
              <a:t>()</a:t>
            </a:r>
            <a:endParaRPr lang="zh-CN" altLang="zh-CN" dirty="0"/>
          </a:p>
          <a:p>
            <a:r>
              <a:rPr lang="en-US" altLang="zh-CN" dirty="0"/>
              <a:t>{</a:t>
            </a:r>
            <a:endParaRPr lang="zh-CN" altLang="zh-CN" dirty="0"/>
          </a:p>
          <a:p>
            <a:r>
              <a:rPr lang="en-US" altLang="zh-CN" dirty="0"/>
              <a:t>    </a:t>
            </a:r>
            <a:r>
              <a:rPr lang="en-US" altLang="zh-CN" dirty="0" err="1"/>
              <a:t>QString</a:t>
            </a:r>
            <a:r>
              <a:rPr lang="en-US" altLang="zh-CN" dirty="0"/>
              <a:t> </a:t>
            </a:r>
            <a:r>
              <a:rPr lang="en-US" altLang="zh-CN" dirty="0" err="1"/>
              <a:t>picturename</a:t>
            </a:r>
            <a:r>
              <a:rPr lang="en-US" altLang="zh-CN" dirty="0"/>
              <a:t> = </a:t>
            </a:r>
            <a:r>
              <a:rPr lang="en-US" altLang="zh-CN" dirty="0" err="1"/>
              <a:t>QFileDialog</a:t>
            </a:r>
            <a:r>
              <a:rPr lang="en-US" altLang="zh-CN" dirty="0"/>
              <a:t>::</a:t>
            </a:r>
            <a:r>
              <a:rPr lang="en-US" altLang="zh-CN" dirty="0" err="1"/>
              <a:t>getOpenFileName</a:t>
            </a:r>
            <a:r>
              <a:rPr lang="en-US" altLang="zh-CN" dirty="0"/>
              <a:t>(this, "</a:t>
            </a:r>
            <a:r>
              <a:rPr lang="zh-CN" altLang="zh-CN" dirty="0"/>
              <a:t>选择商品图片</a:t>
            </a:r>
            <a:r>
              <a:rPr lang="en-US" altLang="zh-CN" dirty="0"/>
              <a:t>", ".", "Image File(*.png *.jpg *.jpeg *.bmp)");</a:t>
            </a:r>
            <a:endParaRPr lang="zh-CN" altLang="zh-CN" dirty="0"/>
          </a:p>
          <a:p>
            <a:r>
              <a:rPr lang="en-US" altLang="zh-CN" dirty="0"/>
              <a:t>    if (</a:t>
            </a:r>
            <a:r>
              <a:rPr lang="en-US" altLang="zh-CN" dirty="0" err="1"/>
              <a:t>picturename.isEmpty</a:t>
            </a:r>
            <a:r>
              <a:rPr lang="en-US" altLang="zh-CN" dirty="0"/>
              <a:t>()) return;</a:t>
            </a:r>
            <a:endParaRPr lang="zh-CN" altLang="zh-CN" dirty="0"/>
          </a:p>
          <a:p>
            <a:r>
              <a:rPr lang="en-US" altLang="zh-CN" dirty="0"/>
              <a:t>    </a:t>
            </a:r>
            <a:r>
              <a:rPr lang="en-US" altLang="zh-CN" dirty="0" err="1"/>
              <a:t>myPicImg.load</a:t>
            </a:r>
            <a:r>
              <a:rPr lang="en-US" altLang="zh-CN" dirty="0"/>
              <a:t>(</a:t>
            </a:r>
            <a:r>
              <a:rPr lang="en-US" altLang="zh-CN" dirty="0" err="1"/>
              <a:t>picturename</a:t>
            </a:r>
            <a:r>
              <a:rPr lang="en-US" altLang="zh-CN" dirty="0"/>
              <a:t>);</a:t>
            </a:r>
            <a:endParaRPr lang="zh-CN" altLang="zh-CN" dirty="0"/>
          </a:p>
          <a:p>
            <a:r>
              <a:rPr lang="en-US" altLang="zh-CN" dirty="0"/>
              <a:t>    </a:t>
            </a:r>
            <a:r>
              <a:rPr lang="en-US" altLang="zh-CN" dirty="0" err="1"/>
              <a:t>ui</a:t>
            </a:r>
            <a:r>
              <a:rPr lang="en-US" altLang="zh-CN" dirty="0"/>
              <a:t>-&gt;</a:t>
            </a:r>
            <a:r>
              <a:rPr lang="en-US" altLang="zh-CN" dirty="0" err="1"/>
              <a:t>newPictureLabel</a:t>
            </a:r>
            <a:r>
              <a:rPr lang="en-US" altLang="zh-CN" dirty="0"/>
              <a:t>-&gt;</a:t>
            </a:r>
            <a:r>
              <a:rPr lang="en-US" altLang="zh-CN" dirty="0" err="1"/>
              <a:t>setPixmap</a:t>
            </a:r>
            <a:r>
              <a:rPr lang="en-US" altLang="zh-CN" dirty="0"/>
              <a:t>(</a:t>
            </a:r>
            <a:r>
              <a:rPr lang="en-US" altLang="zh-CN" dirty="0" err="1"/>
              <a:t>QPixmap</a:t>
            </a:r>
            <a:r>
              <a:rPr lang="en-US" altLang="zh-CN" dirty="0"/>
              <a:t>::</a:t>
            </a:r>
            <a:r>
              <a:rPr lang="en-US" altLang="zh-CN" dirty="0" err="1"/>
              <a:t>fromImage</a:t>
            </a:r>
            <a:r>
              <a:rPr lang="en-US" altLang="zh-CN" dirty="0"/>
              <a:t>(</a:t>
            </a:r>
            <a:r>
              <a:rPr lang="en-US" altLang="zh-CN" dirty="0" err="1"/>
              <a:t>myPicImg</a:t>
            </a:r>
            <a:r>
              <a:rPr lang="en-US" altLang="zh-CN" dirty="0"/>
              <a:t>));</a:t>
            </a:r>
            <a:endParaRPr lang="zh-CN" altLang="zh-CN" dirty="0"/>
          </a:p>
          <a:p>
            <a:r>
              <a:rPr lang="en-US" altLang="zh-CN" dirty="0" smtClean="0"/>
              <a:t>}</a:t>
            </a:r>
            <a:endParaRPr lang="zh-CN" altLang="zh-CN" dirty="0"/>
          </a:p>
        </p:txBody>
      </p:sp>
    </p:spTree>
    <p:extLst>
      <p:ext uri="{BB962C8B-B14F-4D97-AF65-F5344CB8AC3E}">
        <p14:creationId xmlns:p14="http://schemas.microsoft.com/office/powerpoint/2010/main" val="1044408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879041" cy="461665"/>
          </a:xfrm>
          <a:prstGeom prst="rect">
            <a:avLst/>
          </a:prstGeom>
        </p:spPr>
        <p:txBody>
          <a:bodyPr wrap="none">
            <a:spAutoFit/>
          </a:bodyPr>
          <a:lstStyle/>
          <a:p>
            <a:r>
              <a:rPr lang="en-US" altLang="zh-CN" sz="2400" b="1" dirty="0"/>
              <a:t>3</a:t>
            </a:r>
            <a:r>
              <a:rPr lang="zh-CN" altLang="zh-CN" sz="2400" b="1" dirty="0"/>
              <a:t>．清仓操作</a:t>
            </a:r>
          </a:p>
        </p:txBody>
      </p:sp>
      <p:sp>
        <p:nvSpPr>
          <p:cNvPr id="3" name="TextBox 2"/>
          <p:cNvSpPr txBox="1"/>
          <p:nvPr/>
        </p:nvSpPr>
        <p:spPr>
          <a:xfrm>
            <a:off x="795647" y="997527"/>
            <a:ext cx="10438410" cy="646331"/>
          </a:xfrm>
          <a:prstGeom prst="rect">
            <a:avLst/>
          </a:prstGeom>
          <a:noFill/>
        </p:spPr>
        <p:txBody>
          <a:bodyPr wrap="square" rtlCol="0">
            <a:spAutoFit/>
          </a:bodyPr>
          <a:lstStyle/>
          <a:p>
            <a:pPr indent="450850"/>
            <a:r>
              <a:rPr lang="zh-CN" altLang="zh-CN" sz="1800" dirty="0"/>
              <a:t>清仓是入库的逆操作，当某件商品已售罄或不再需要时，可直接单击“清仓”按钮将其信息记录从数据库删除，此按钮的事件代码为</a:t>
            </a:r>
            <a:r>
              <a:rPr lang="zh-CN" altLang="zh-CN" sz="1800" dirty="0" smtClean="0"/>
              <a:t>：</a:t>
            </a:r>
            <a:endParaRPr lang="zh-CN" altLang="zh-CN" sz="1800" dirty="0"/>
          </a:p>
        </p:txBody>
      </p:sp>
      <p:sp>
        <p:nvSpPr>
          <p:cNvPr id="4" name="TextBox 3"/>
          <p:cNvSpPr txBox="1"/>
          <p:nvPr/>
        </p:nvSpPr>
        <p:spPr>
          <a:xfrm>
            <a:off x="1377538" y="1643858"/>
            <a:ext cx="9274628" cy="4402217"/>
          </a:xfrm>
          <a:prstGeom prst="roundRect">
            <a:avLst>
              <a:gd name="adj" fmla="val 4875"/>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on_newClearancePushButton_clicked</a:t>
            </a:r>
            <a:r>
              <a:rPr lang="en-US" altLang="zh-CN" dirty="0"/>
              <a:t>()</a:t>
            </a:r>
            <a:endParaRPr lang="zh-CN" altLang="zh-CN" dirty="0"/>
          </a:p>
          <a:p>
            <a:r>
              <a:rPr lang="en-US" altLang="zh-CN" dirty="0"/>
              <a:t>{</a:t>
            </a:r>
            <a:endParaRPr lang="zh-CN" altLang="zh-CN" dirty="0"/>
          </a:p>
          <a:p>
            <a:r>
              <a:rPr lang="en-US" altLang="zh-CN" dirty="0"/>
              <a:t>    </a:t>
            </a:r>
            <a:r>
              <a:rPr lang="en-US" altLang="zh-CN" dirty="0" err="1"/>
              <a:t>QSqlQuery</a:t>
            </a:r>
            <a:r>
              <a:rPr lang="en-US" altLang="zh-CN" dirty="0"/>
              <a:t> query;</a:t>
            </a:r>
            <a:endParaRPr lang="zh-CN" altLang="zh-CN" dirty="0"/>
          </a:p>
          <a:p>
            <a:r>
              <a:rPr lang="en-US" altLang="zh-CN" dirty="0"/>
              <a:t>    </a:t>
            </a:r>
            <a:r>
              <a:rPr lang="en-US" altLang="zh-CN" dirty="0" err="1"/>
              <a:t>query.exec</a:t>
            </a:r>
            <a:r>
              <a:rPr lang="en-US" altLang="zh-CN" dirty="0"/>
              <a:t>(</a:t>
            </a:r>
            <a:r>
              <a:rPr lang="en-US" altLang="zh-CN" dirty="0" err="1"/>
              <a:t>QString</a:t>
            </a:r>
            <a:r>
              <a:rPr lang="en-US" altLang="zh-CN" dirty="0"/>
              <a:t>("delete from commodity where Name='%1'").</a:t>
            </a:r>
            <a:r>
              <a:rPr lang="en-US" altLang="zh-CN" dirty="0" err="1"/>
              <a:t>arg</a:t>
            </a:r>
            <a:r>
              <a:rPr lang="en-US" altLang="zh-CN" dirty="0"/>
              <a:t>(</a:t>
            </a:r>
            <a:r>
              <a:rPr lang="en-US" altLang="zh-CN" dirty="0" err="1"/>
              <a:t>ui</a:t>
            </a:r>
            <a:r>
              <a:rPr lang="en-US" altLang="zh-CN" dirty="0"/>
              <a:t>-&gt;new </a:t>
            </a:r>
            <a:r>
              <a:rPr lang="en-US" altLang="zh-CN" dirty="0" err="1"/>
              <a:t>NameLineEdit</a:t>
            </a:r>
            <a:r>
              <a:rPr lang="en-US" altLang="zh-CN" dirty="0"/>
              <a:t>-&gt;text()));					</a:t>
            </a:r>
            <a:r>
              <a:rPr lang="en-US" altLang="zh-CN" dirty="0" smtClean="0"/>
              <a:t>//</a:t>
            </a:r>
            <a:r>
              <a:rPr lang="zh-CN" altLang="zh-CN" dirty="0"/>
              <a:t>删除商品记录</a:t>
            </a:r>
          </a:p>
          <a:p>
            <a:r>
              <a:rPr lang="en-US" altLang="zh-CN" dirty="0"/>
              <a:t>    //</a:t>
            </a:r>
            <a:r>
              <a:rPr lang="zh-CN" altLang="zh-CN" dirty="0"/>
              <a:t>刷新界面</a:t>
            </a:r>
          </a:p>
          <a:p>
            <a:r>
              <a:rPr lang="en-US" altLang="zh-CN" dirty="0"/>
              <a:t>    </a:t>
            </a:r>
            <a:r>
              <a:rPr lang="en-US" altLang="zh-CN" dirty="0" err="1"/>
              <a:t>ui</a:t>
            </a:r>
            <a:r>
              <a:rPr lang="en-US" altLang="zh-CN" dirty="0"/>
              <a:t>-&gt;</a:t>
            </a:r>
            <a:r>
              <a:rPr lang="en-US" altLang="zh-CN" dirty="0" err="1"/>
              <a:t>newNameLineEdit</a:t>
            </a:r>
            <a:r>
              <a:rPr lang="en-US" altLang="zh-CN" dirty="0"/>
              <a:t>-&gt;</a:t>
            </a:r>
            <a:r>
              <a:rPr lang="en-US" altLang="zh-CN" dirty="0" err="1"/>
              <a:t>setText</a:t>
            </a:r>
            <a:r>
              <a:rPr lang="en-US" altLang="zh-CN" dirty="0"/>
              <a:t>("");</a:t>
            </a:r>
            <a:endParaRPr lang="zh-CN" altLang="zh-CN" dirty="0"/>
          </a:p>
          <a:p>
            <a:r>
              <a:rPr lang="en-US" altLang="zh-CN" dirty="0"/>
              <a:t>    </a:t>
            </a:r>
            <a:r>
              <a:rPr lang="en-US" altLang="zh-CN" dirty="0" err="1"/>
              <a:t>ui</a:t>
            </a:r>
            <a:r>
              <a:rPr lang="en-US" altLang="zh-CN" dirty="0"/>
              <a:t>-&gt;</a:t>
            </a:r>
            <a:r>
              <a:rPr lang="en-US" altLang="zh-CN" dirty="0" err="1"/>
              <a:t>newInputPriceLineEdit</a:t>
            </a:r>
            <a:r>
              <a:rPr lang="en-US" altLang="zh-CN" dirty="0"/>
              <a:t>-&gt;</a:t>
            </a:r>
            <a:r>
              <a:rPr lang="en-US" altLang="zh-CN" dirty="0" err="1"/>
              <a:t>setText</a:t>
            </a:r>
            <a:r>
              <a:rPr lang="en-US" altLang="zh-CN" dirty="0"/>
              <a:t>("");</a:t>
            </a:r>
            <a:endParaRPr lang="zh-CN" altLang="zh-CN" dirty="0"/>
          </a:p>
          <a:p>
            <a:r>
              <a:rPr lang="en-US" altLang="zh-CN" dirty="0"/>
              <a:t>    </a:t>
            </a:r>
            <a:r>
              <a:rPr lang="en-US" altLang="zh-CN" dirty="0" err="1"/>
              <a:t>ui</a:t>
            </a:r>
            <a:r>
              <a:rPr lang="en-US" altLang="zh-CN" dirty="0"/>
              <a:t>-&gt;</a:t>
            </a:r>
            <a:r>
              <a:rPr lang="en-US" altLang="zh-CN" dirty="0" err="1"/>
              <a:t>newOutputPriceLineEdit</a:t>
            </a:r>
            <a:r>
              <a:rPr lang="en-US" altLang="zh-CN" dirty="0"/>
              <a:t>-&gt;</a:t>
            </a:r>
            <a:r>
              <a:rPr lang="en-US" altLang="zh-CN" dirty="0" err="1"/>
              <a:t>setText</a:t>
            </a:r>
            <a:r>
              <a:rPr lang="en-US" altLang="zh-CN" dirty="0"/>
              <a:t>("");</a:t>
            </a:r>
            <a:endParaRPr lang="zh-CN" altLang="zh-CN" dirty="0"/>
          </a:p>
          <a:p>
            <a:r>
              <a:rPr lang="en-US" altLang="zh-CN" dirty="0"/>
              <a:t>    </a:t>
            </a:r>
            <a:r>
              <a:rPr lang="en-US" altLang="zh-CN" dirty="0" err="1"/>
              <a:t>ui</a:t>
            </a:r>
            <a:r>
              <a:rPr lang="en-US" altLang="zh-CN" dirty="0"/>
              <a:t>-&gt;</a:t>
            </a:r>
            <a:r>
              <a:rPr lang="en-US" altLang="zh-CN" dirty="0" err="1"/>
              <a:t>newCountSpinBox</a:t>
            </a:r>
            <a:r>
              <a:rPr lang="en-US" altLang="zh-CN" dirty="0"/>
              <a:t>-&gt;</a:t>
            </a:r>
            <a:r>
              <a:rPr lang="en-US" altLang="zh-CN" dirty="0" err="1"/>
              <a:t>setValue</a:t>
            </a:r>
            <a:r>
              <a:rPr lang="en-US" altLang="zh-CN" dirty="0"/>
              <a:t>(1);</a:t>
            </a:r>
            <a:endParaRPr lang="zh-CN" altLang="zh-CN" dirty="0"/>
          </a:p>
          <a:p>
            <a:r>
              <a:rPr lang="en-US" altLang="zh-CN" dirty="0"/>
              <a:t>    </a:t>
            </a:r>
            <a:r>
              <a:rPr lang="en-US" altLang="zh-CN" dirty="0" err="1"/>
              <a:t>ui</a:t>
            </a:r>
            <a:r>
              <a:rPr lang="en-US" altLang="zh-CN" dirty="0"/>
              <a:t>-&gt;</a:t>
            </a:r>
            <a:r>
              <a:rPr lang="en-US" altLang="zh-CN" dirty="0" err="1"/>
              <a:t>newPictureLabel</a:t>
            </a:r>
            <a:r>
              <a:rPr lang="en-US" altLang="zh-CN" dirty="0"/>
              <a:t>-&gt;clear();</a:t>
            </a:r>
            <a:endParaRPr lang="zh-CN" altLang="zh-CN" dirty="0"/>
          </a:p>
          <a:p>
            <a:r>
              <a:rPr lang="en-US" altLang="zh-CN" dirty="0"/>
              <a:t>    </a:t>
            </a:r>
            <a:r>
              <a:rPr lang="en-US" altLang="zh-CN" dirty="0" err="1"/>
              <a:t>commodity_model</a:t>
            </a:r>
            <a:r>
              <a:rPr lang="en-US" altLang="zh-CN" dirty="0"/>
              <a:t>-&gt;</a:t>
            </a:r>
            <a:r>
              <a:rPr lang="en-US" altLang="zh-CN" dirty="0" err="1"/>
              <a:t>setTable</a:t>
            </a:r>
            <a:r>
              <a:rPr lang="en-US" altLang="zh-CN" dirty="0"/>
              <a:t>("</a:t>
            </a:r>
            <a:r>
              <a:rPr lang="en-US" altLang="zh-CN" dirty="0" err="1"/>
              <a:t>commodity_inf</a:t>
            </a:r>
            <a:r>
              <a:rPr lang="en-US" altLang="zh-CN" dirty="0"/>
              <a:t>");</a:t>
            </a:r>
            <a:endParaRPr lang="zh-CN" altLang="zh-CN" dirty="0"/>
          </a:p>
          <a:p>
            <a:r>
              <a:rPr lang="en-US" altLang="zh-CN" dirty="0"/>
              <a:t>    </a:t>
            </a:r>
            <a:r>
              <a:rPr lang="en-US" altLang="zh-CN" dirty="0" err="1"/>
              <a:t>commodity_model</a:t>
            </a:r>
            <a:r>
              <a:rPr lang="en-US" altLang="zh-CN" dirty="0"/>
              <a:t>-&gt;select();</a:t>
            </a:r>
            <a:endParaRPr lang="zh-CN" altLang="zh-CN" dirty="0"/>
          </a:p>
          <a:p>
            <a:r>
              <a:rPr lang="en-US" altLang="zh-CN" dirty="0"/>
              <a:t>    </a:t>
            </a:r>
            <a:r>
              <a:rPr lang="en-US" altLang="zh-CN" dirty="0" err="1"/>
              <a:t>ui</a:t>
            </a:r>
            <a:r>
              <a:rPr lang="en-US" altLang="zh-CN" dirty="0"/>
              <a:t>-&gt;</a:t>
            </a:r>
            <a:r>
              <a:rPr lang="en-US" altLang="zh-CN" dirty="0" err="1"/>
              <a:t>commodityTableView</a:t>
            </a:r>
            <a:r>
              <a:rPr lang="en-US" altLang="zh-CN" dirty="0"/>
              <a:t>-&gt;</a:t>
            </a:r>
            <a:r>
              <a:rPr lang="en-US" altLang="zh-CN" dirty="0" err="1"/>
              <a:t>setModel</a:t>
            </a:r>
            <a:r>
              <a:rPr lang="en-US" altLang="zh-CN" dirty="0"/>
              <a:t>(</a:t>
            </a:r>
            <a:r>
              <a:rPr lang="en-US" altLang="zh-CN" dirty="0" err="1"/>
              <a:t>commodity_model</a:t>
            </a:r>
            <a:r>
              <a:rPr lang="en-US" altLang="zh-CN" dirty="0"/>
              <a:t>);</a:t>
            </a:r>
            <a:endParaRPr lang="zh-CN" altLang="zh-CN" dirty="0"/>
          </a:p>
          <a:p>
            <a:r>
              <a:rPr lang="en-US" altLang="zh-CN" dirty="0"/>
              <a:t>		</a:t>
            </a:r>
            <a:r>
              <a:rPr lang="en-US" altLang="zh-CN" dirty="0" smtClean="0"/>
              <a:t>			//</a:t>
            </a:r>
            <a:r>
              <a:rPr lang="zh-CN" altLang="zh-CN" dirty="0"/>
              <a:t>刷新数据网格（“新品入库”页）</a:t>
            </a:r>
          </a:p>
          <a:p>
            <a:r>
              <a:rPr lang="en-US" altLang="zh-CN" dirty="0" smtClean="0"/>
              <a:t>}</a:t>
            </a:r>
          </a:p>
        </p:txBody>
      </p:sp>
    </p:spTree>
    <p:extLst>
      <p:ext uri="{BB962C8B-B14F-4D97-AF65-F5344CB8AC3E}">
        <p14:creationId xmlns:p14="http://schemas.microsoft.com/office/powerpoint/2010/main" val="27726151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799460" y="156644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2312791" y="130596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941960" y="166240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05</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4996" y="736741"/>
            <a:ext cx="939645" cy="1112796"/>
          </a:xfrm>
          <a:prstGeom prst="rect">
            <a:avLst/>
          </a:prstGeom>
        </p:spPr>
      </p:pic>
      <p:sp>
        <p:nvSpPr>
          <p:cNvPr id="25" name="TextBox 5"/>
          <p:cNvSpPr txBox="1"/>
          <p:nvPr/>
        </p:nvSpPr>
        <p:spPr>
          <a:xfrm>
            <a:off x="1955061" y="3614590"/>
            <a:ext cx="3075708" cy="518595"/>
          </a:xfrm>
          <a:prstGeom prst="rect">
            <a:avLst/>
          </a:prstGeom>
          <a:noFill/>
        </p:spPr>
        <p:txBody>
          <a:bodyPr wrap="square" lIns="86863" tIns="43430" rIns="86863" bIns="43430" rtlCol="0">
            <a:spAutoFit/>
          </a:bodyPr>
          <a:lstStyle/>
          <a:p>
            <a:r>
              <a:rPr lang="zh-CN" altLang="zh-CN" sz="2800" b="1" dirty="0"/>
              <a:t>预售订单功能实现</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9030" y="2313180"/>
            <a:ext cx="482208" cy="545844"/>
          </a:xfrm>
          <a:prstGeom prst="rect">
            <a:avLst/>
          </a:prstGeom>
        </p:spPr>
      </p:pic>
      <p:sp>
        <p:nvSpPr>
          <p:cNvPr id="9" name="TextBox 18"/>
          <p:cNvSpPr txBox="1"/>
          <p:nvPr/>
        </p:nvSpPr>
        <p:spPr>
          <a:xfrm>
            <a:off x="6031238" y="2313181"/>
            <a:ext cx="4110778" cy="393906"/>
          </a:xfrm>
          <a:prstGeom prst="rect">
            <a:avLst/>
          </a:prstGeom>
          <a:noFill/>
        </p:spPr>
        <p:txBody>
          <a:bodyPr wrap="square" lIns="115777" tIns="57888" rIns="115777" bIns="57888" rtlCol="0">
            <a:spAutoFit/>
          </a:bodyPr>
          <a:lstStyle/>
          <a:p>
            <a:r>
              <a:rPr lang="en-US" altLang="zh-CN" sz="1800" b="1" dirty="0"/>
              <a:t>1</a:t>
            </a:r>
            <a:r>
              <a:rPr lang="zh-CN" altLang="zh-CN" sz="1800" b="1" dirty="0"/>
              <a:t>．商品出售</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9030" y="3064545"/>
            <a:ext cx="482208" cy="545844"/>
          </a:xfrm>
          <a:prstGeom prst="rect">
            <a:avLst/>
          </a:prstGeom>
        </p:spPr>
      </p:pic>
      <p:sp>
        <p:nvSpPr>
          <p:cNvPr id="11" name="TextBox 20"/>
          <p:cNvSpPr txBox="1"/>
          <p:nvPr/>
        </p:nvSpPr>
        <p:spPr>
          <a:xfrm>
            <a:off x="6031238" y="3062296"/>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．下订单</a:t>
            </a:r>
          </a:p>
        </p:txBody>
      </p:sp>
    </p:spTree>
    <p:extLst>
      <p:ext uri="{BB962C8B-B14F-4D97-AF65-F5344CB8AC3E}">
        <p14:creationId xmlns:p14="http://schemas.microsoft.com/office/powerpoint/2010/main" val="2422707555"/>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9"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879041" cy="461665"/>
          </a:xfrm>
          <a:prstGeom prst="rect">
            <a:avLst/>
          </a:prstGeom>
        </p:spPr>
        <p:txBody>
          <a:bodyPr wrap="none">
            <a:spAutoFit/>
          </a:bodyPr>
          <a:lstStyle/>
          <a:p>
            <a:r>
              <a:rPr lang="en-US" altLang="zh-CN" sz="2400" b="1" dirty="0"/>
              <a:t>1</a:t>
            </a:r>
            <a:r>
              <a:rPr lang="zh-CN" altLang="zh-CN" sz="2400" b="1" dirty="0"/>
              <a:t>．商品出售</a:t>
            </a:r>
          </a:p>
        </p:txBody>
      </p:sp>
      <p:sp>
        <p:nvSpPr>
          <p:cNvPr id="3" name="TextBox 2"/>
          <p:cNvSpPr txBox="1"/>
          <p:nvPr/>
        </p:nvSpPr>
        <p:spPr>
          <a:xfrm>
            <a:off x="760021" y="1068779"/>
            <a:ext cx="10343408" cy="4662815"/>
          </a:xfrm>
          <a:prstGeom prst="rect">
            <a:avLst/>
          </a:prstGeom>
          <a:noFill/>
        </p:spPr>
        <p:txBody>
          <a:bodyPr wrap="square" rtlCol="0">
            <a:spAutoFit/>
          </a:bodyPr>
          <a:lstStyle/>
          <a:p>
            <a:pPr indent="450850">
              <a:lnSpc>
                <a:spcPct val="150000"/>
              </a:lnSpc>
            </a:pPr>
            <a:r>
              <a:rPr lang="zh-CN" altLang="zh-CN" sz="1800" dirty="0"/>
              <a:t>用户可以选择不同类别的不同商品，指定数量后出售。这里的“出售”准确地说只是预售，在未下单之前，用户还可以添加新的商品进订单。“出售”按钮的</a:t>
            </a:r>
            <a:r>
              <a:rPr lang="zh-CN" altLang="zh-CN" sz="1800" dirty="0">
                <a:hlinkClick r:id="rId2" action="ppaction://hlinkfile"/>
              </a:rPr>
              <a:t>单击事件过程</a:t>
            </a:r>
            <a:r>
              <a:rPr lang="zh-CN" altLang="zh-CN" sz="1800" dirty="0" smtClean="0">
                <a:hlinkClick r:id="rId2" action="ppaction://hlinkfile"/>
              </a:rPr>
              <a:t>代码</a:t>
            </a:r>
            <a:r>
              <a:rPr lang="zh-CN" altLang="en-US" sz="1800" dirty="0" smtClean="0">
                <a:hlinkClick r:id="rId2" action="ppaction://hlinkfile"/>
              </a:rPr>
              <a:t>。</a:t>
            </a:r>
            <a:endParaRPr lang="zh-CN" altLang="zh-CN" sz="1800" dirty="0"/>
          </a:p>
          <a:p>
            <a:pPr indent="450850">
              <a:lnSpc>
                <a:spcPct val="150000"/>
              </a:lnSpc>
            </a:pPr>
            <a:r>
              <a:rPr lang="zh-CN" altLang="zh-CN" sz="1800" b="1" dirty="0"/>
              <a:t>其中，</a:t>
            </a:r>
            <a:endParaRPr lang="zh-CN" altLang="zh-CN" sz="1800" dirty="0"/>
          </a:p>
          <a:p>
            <a:pPr indent="450850">
              <a:lnSpc>
                <a:spcPct val="150000"/>
              </a:lnSpc>
            </a:pPr>
            <a:r>
              <a:rPr lang="en-US" altLang="zh-CN" sz="1800" b="1" dirty="0"/>
              <a:t>(a) if (!</a:t>
            </a:r>
            <a:r>
              <a:rPr lang="en-US" altLang="zh-CN" sz="1800" b="1" dirty="0" err="1"/>
              <a:t>myOrdered</a:t>
            </a:r>
            <a:r>
              <a:rPr lang="en-US" altLang="zh-CN" sz="1800" b="1" dirty="0"/>
              <a:t>)</a:t>
            </a:r>
            <a:r>
              <a:rPr lang="zh-CN" altLang="zh-CN" sz="1800" dirty="0"/>
              <a:t>：本系统用一个全局变量</a:t>
            </a:r>
            <a:r>
              <a:rPr lang="en-US" altLang="zh-CN" sz="1800" dirty="0" err="1"/>
              <a:t>myOrdered</a:t>
            </a:r>
            <a:r>
              <a:rPr lang="zh-CN" altLang="zh-CN" sz="1800" dirty="0"/>
              <a:t>标识当前用户是否处于出售（已开始购买商品但尚未最后下单）状态，当用户第一次执行“出售”操作时，系统会向数据库中写入一条订单信息并自动生成订单号（字段自增机制），此时将</a:t>
            </a:r>
            <a:r>
              <a:rPr lang="en-US" altLang="zh-CN" sz="1800" dirty="0" err="1"/>
              <a:t>myOrdered</a:t>
            </a:r>
            <a:r>
              <a:rPr lang="zh-CN" altLang="zh-CN" sz="1800" dirty="0"/>
              <a:t>置为</a:t>
            </a:r>
            <a:r>
              <a:rPr lang="en-US" altLang="zh-CN" sz="1800" dirty="0"/>
              <a:t>true</a:t>
            </a:r>
            <a:r>
              <a:rPr lang="zh-CN" altLang="zh-CN" sz="1800" dirty="0"/>
              <a:t>表示用户处于出售状态，只有在最后执行了下单操作后才会又将</a:t>
            </a:r>
            <a:r>
              <a:rPr lang="en-US" altLang="zh-CN" sz="1800" dirty="0" err="1"/>
              <a:t>myOrdered</a:t>
            </a:r>
            <a:r>
              <a:rPr lang="zh-CN" altLang="zh-CN" sz="1800" dirty="0"/>
              <a:t>置回</a:t>
            </a:r>
            <a:r>
              <a:rPr lang="en-US" altLang="zh-CN" sz="1800" dirty="0"/>
              <a:t>false</a:t>
            </a:r>
            <a:r>
              <a:rPr lang="zh-CN" altLang="zh-CN" sz="1800" dirty="0"/>
              <a:t>。</a:t>
            </a:r>
          </a:p>
          <a:p>
            <a:pPr indent="450850">
              <a:lnSpc>
                <a:spcPct val="150000"/>
              </a:lnSpc>
            </a:pPr>
            <a:r>
              <a:rPr lang="en-US" altLang="zh-CN" sz="1800" b="1" dirty="0"/>
              <a:t>(b) </a:t>
            </a:r>
            <a:r>
              <a:rPr lang="en-US" altLang="zh-CN" sz="1800" b="1" dirty="0" err="1"/>
              <a:t>query.exec</a:t>
            </a:r>
            <a:r>
              <a:rPr lang="en-US" altLang="zh-CN" sz="1800" b="1" dirty="0"/>
              <a:t>(</a:t>
            </a:r>
            <a:r>
              <a:rPr lang="en-US" altLang="zh-CN" sz="1800" b="1" dirty="0" err="1"/>
              <a:t>QString</a:t>
            </a:r>
            <a:r>
              <a:rPr lang="en-US" altLang="zh-CN" sz="1800" b="1" dirty="0"/>
              <a:t>("select </a:t>
            </a:r>
            <a:r>
              <a:rPr lang="en-US" altLang="zh-CN" sz="1800" b="1" dirty="0" err="1"/>
              <a:t>OrderID</a:t>
            </a:r>
            <a:r>
              <a:rPr lang="en-US" altLang="zh-CN" sz="1800" b="1" dirty="0"/>
              <a:t> from orders where </a:t>
            </a:r>
            <a:r>
              <a:rPr lang="en-US" altLang="zh-CN" sz="1800" b="1" dirty="0" err="1"/>
              <a:t>OTime</a:t>
            </a:r>
            <a:r>
              <a:rPr lang="en-US" altLang="zh-CN" sz="1800" b="1" dirty="0"/>
              <a:t> IS NULL"));</a:t>
            </a:r>
            <a:r>
              <a:rPr lang="zh-CN" altLang="zh-CN" sz="1800" dirty="0"/>
              <a:t>：只有执行过下单操作的订单才会在数据库中记录下单时间，并且程序逻辑只允许在完成当前订单下单之后才能开始一个新订单，因此，在任一时刻数据库中都至多只会有一个订单的下单时间字段为空，可以根据这一字段是否为空来检索出当前订单的订单号</a:t>
            </a:r>
            <a:r>
              <a:rPr lang="zh-CN" altLang="zh-CN" sz="1800" dirty="0" smtClean="0"/>
              <a:t>。</a:t>
            </a:r>
            <a:endParaRPr lang="zh-CN" altLang="zh-CN" sz="1800" dirty="0"/>
          </a:p>
        </p:txBody>
      </p:sp>
    </p:spTree>
    <p:extLst>
      <p:ext uri="{BB962C8B-B14F-4D97-AF65-F5344CB8AC3E}">
        <p14:creationId xmlns:p14="http://schemas.microsoft.com/office/powerpoint/2010/main" val="27158205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571264" cy="461665"/>
          </a:xfrm>
          <a:prstGeom prst="rect">
            <a:avLst/>
          </a:prstGeom>
        </p:spPr>
        <p:txBody>
          <a:bodyPr wrap="none">
            <a:spAutoFit/>
          </a:bodyPr>
          <a:lstStyle/>
          <a:p>
            <a:r>
              <a:rPr lang="en-US" altLang="zh-CN" sz="2400" b="1" dirty="0"/>
              <a:t>2</a:t>
            </a:r>
            <a:r>
              <a:rPr lang="zh-CN" altLang="zh-CN" sz="2400" b="1" dirty="0"/>
              <a:t>．下订单</a:t>
            </a:r>
          </a:p>
        </p:txBody>
      </p:sp>
      <p:sp>
        <p:nvSpPr>
          <p:cNvPr id="3" name="TextBox 2"/>
          <p:cNvSpPr txBox="1"/>
          <p:nvPr/>
        </p:nvSpPr>
        <p:spPr>
          <a:xfrm>
            <a:off x="914400" y="1056904"/>
            <a:ext cx="10165278" cy="2169825"/>
          </a:xfrm>
          <a:prstGeom prst="rect">
            <a:avLst/>
          </a:prstGeom>
          <a:noFill/>
        </p:spPr>
        <p:txBody>
          <a:bodyPr wrap="square" rtlCol="0">
            <a:spAutoFit/>
          </a:bodyPr>
          <a:lstStyle/>
          <a:p>
            <a:pPr indent="450850">
              <a:lnSpc>
                <a:spcPct val="150000"/>
              </a:lnSpc>
            </a:pPr>
            <a:r>
              <a:rPr lang="zh-CN" altLang="zh-CN" sz="1800" dirty="0"/>
              <a:t>单击“下单”按钮来完成一个订单，</a:t>
            </a:r>
            <a:r>
              <a:rPr lang="zh-CN" altLang="zh-CN" sz="1800" dirty="0">
                <a:hlinkClick r:id="rId2" action="ppaction://hlinkfile"/>
              </a:rPr>
              <a:t>其事件过程</a:t>
            </a:r>
            <a:r>
              <a:rPr lang="zh-CN" altLang="zh-CN" sz="1800" dirty="0" smtClean="0">
                <a:hlinkClick r:id="rId2" action="ppaction://hlinkfile"/>
              </a:rPr>
              <a:t>代码</a:t>
            </a:r>
            <a:r>
              <a:rPr lang="zh-CN" altLang="en-US" sz="1800" dirty="0" smtClean="0">
                <a:hlinkClick r:id="rId2" action="ppaction://hlinkfile"/>
              </a:rPr>
              <a:t>。</a:t>
            </a:r>
            <a:endParaRPr lang="zh-CN" altLang="zh-CN" sz="1800" dirty="0"/>
          </a:p>
          <a:p>
            <a:pPr indent="450850">
              <a:lnSpc>
                <a:spcPct val="150000"/>
              </a:lnSpc>
            </a:pPr>
            <a:r>
              <a:rPr lang="zh-CN" altLang="zh-CN" sz="1800" b="1" dirty="0"/>
              <a:t>其中，</a:t>
            </a:r>
            <a:endParaRPr lang="zh-CN" altLang="zh-CN" sz="1800" dirty="0"/>
          </a:p>
          <a:p>
            <a:pPr indent="450850">
              <a:lnSpc>
                <a:spcPct val="150000"/>
              </a:lnSpc>
            </a:pPr>
            <a:r>
              <a:rPr lang="en-US" altLang="zh-CN" sz="1800" b="1" dirty="0"/>
              <a:t>(a) </a:t>
            </a:r>
            <a:r>
              <a:rPr lang="en-US" altLang="zh-CN" sz="1800" b="1" dirty="0" err="1"/>
              <a:t>QSqlDatabase</a:t>
            </a:r>
            <a:r>
              <a:rPr lang="en-US" altLang="zh-CN" sz="1800" b="1" dirty="0"/>
              <a:t>::database().commit();</a:t>
            </a:r>
            <a:r>
              <a:rPr lang="zh-CN" altLang="zh-CN" sz="1800" dirty="0"/>
              <a:t>：由于下单的一系列操作是一个完整不可分割的集合（原子操作），为保证数据库中数据的完整一致性，只有在所有操作都成功完成的前提下才允许将修改提交到数据库，这里采用了</a:t>
            </a:r>
            <a:r>
              <a:rPr lang="en-US" altLang="zh-CN" sz="1800" dirty="0"/>
              <a:t>MySQL</a:t>
            </a:r>
            <a:r>
              <a:rPr lang="zh-CN" altLang="zh-CN" sz="1800" dirty="0"/>
              <a:t>的事务操作技术来保证一致性</a:t>
            </a:r>
            <a:r>
              <a:rPr lang="zh-CN" altLang="zh-CN" sz="1800" dirty="0" smtClean="0"/>
              <a:t>。</a:t>
            </a:r>
            <a:endParaRPr lang="zh-CN" altLang="zh-CN" sz="1800" dirty="0"/>
          </a:p>
        </p:txBody>
      </p:sp>
    </p:spTree>
    <p:extLst>
      <p:ext uri="{BB962C8B-B14F-4D97-AF65-F5344CB8AC3E}">
        <p14:creationId xmlns:p14="http://schemas.microsoft.com/office/powerpoint/2010/main" val="12567889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6291" y="1291957"/>
            <a:ext cx="9096498" cy="769441"/>
          </a:xfrm>
          <a:prstGeom prst="rect">
            <a:avLst/>
          </a:prstGeom>
          <a:noFill/>
        </p:spPr>
        <p:txBody>
          <a:bodyPr wrap="square" rtlCol="0">
            <a:spAutoFit/>
          </a:bodyPr>
          <a:lstStyle/>
          <a:p>
            <a:r>
              <a:rPr lang="zh-CN" altLang="zh-CN" sz="4400" b="1" dirty="0" smtClean="0">
                <a:solidFill>
                  <a:srgbClr val="663300"/>
                </a:solidFill>
              </a:rPr>
              <a:t>第</a:t>
            </a:r>
            <a:r>
              <a:rPr lang="en-US" altLang="zh-CN" sz="4400" b="1" dirty="0" smtClean="0">
                <a:solidFill>
                  <a:srgbClr val="663300"/>
                </a:solidFill>
              </a:rPr>
              <a:t>17</a:t>
            </a:r>
            <a:r>
              <a:rPr lang="zh-CN" altLang="zh-CN" sz="4400" b="1" dirty="0" smtClean="0">
                <a:solidFill>
                  <a:srgbClr val="663300"/>
                </a:solidFill>
              </a:rPr>
              <a:t>章</a:t>
            </a:r>
            <a:r>
              <a:rPr lang="en-US" altLang="zh-CN" sz="4400" b="1" dirty="0" smtClean="0">
                <a:solidFill>
                  <a:srgbClr val="663300"/>
                </a:solidFill>
              </a:rPr>
              <a:t>  </a:t>
            </a:r>
            <a:r>
              <a:rPr lang="zh-CN" altLang="zh-CN" sz="4400" b="1" dirty="0">
                <a:solidFill>
                  <a:srgbClr val="663300"/>
                </a:solidFill>
              </a:rPr>
              <a:t>【综合实例】电子商城系统</a:t>
            </a:r>
          </a:p>
        </p:txBody>
      </p:sp>
      <p:sp>
        <p:nvSpPr>
          <p:cNvPr id="3" name="TextBox 2"/>
          <p:cNvSpPr txBox="1"/>
          <p:nvPr/>
        </p:nvSpPr>
        <p:spPr>
          <a:xfrm>
            <a:off x="4560126" y="3111333"/>
            <a:ext cx="5842660" cy="646331"/>
          </a:xfrm>
          <a:prstGeom prst="rect">
            <a:avLst/>
          </a:prstGeom>
          <a:noFill/>
        </p:spPr>
        <p:txBody>
          <a:bodyPr wrap="square" rtlCol="0">
            <a:spAutoFit/>
          </a:bodyPr>
          <a:lstStyle/>
          <a:p>
            <a:r>
              <a:rPr lang="en-US" altLang="zh-CN" sz="3600" b="1" dirty="0" smtClean="0"/>
              <a:t>——</a:t>
            </a:r>
            <a:r>
              <a:rPr lang="zh-CN" altLang="zh-CN" sz="3600" b="1" dirty="0"/>
              <a:t>商品管理系统运行演示</a:t>
            </a:r>
          </a:p>
        </p:txBody>
      </p:sp>
    </p:spTree>
    <p:extLst>
      <p:ext uri="{BB962C8B-B14F-4D97-AF65-F5344CB8AC3E}">
        <p14:creationId xmlns:p14="http://schemas.microsoft.com/office/powerpoint/2010/main" val="30510104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56372" y="1776792"/>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69703" y="1516317"/>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98872" y="1872752"/>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01</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1908" y="947093"/>
            <a:ext cx="939645" cy="1112796"/>
          </a:xfrm>
          <a:prstGeom prst="rect">
            <a:avLst/>
          </a:prstGeom>
        </p:spPr>
      </p:pic>
      <p:sp>
        <p:nvSpPr>
          <p:cNvPr id="25" name="TextBox 5"/>
          <p:cNvSpPr txBox="1"/>
          <p:nvPr/>
        </p:nvSpPr>
        <p:spPr>
          <a:xfrm>
            <a:off x="4650026" y="3882122"/>
            <a:ext cx="2580801" cy="518595"/>
          </a:xfrm>
          <a:prstGeom prst="rect">
            <a:avLst/>
          </a:prstGeom>
          <a:noFill/>
        </p:spPr>
        <p:txBody>
          <a:bodyPr wrap="square" lIns="86863" tIns="43430" rIns="86863" bIns="43430" rtlCol="0">
            <a:spAutoFit/>
          </a:bodyPr>
          <a:lstStyle/>
          <a:p>
            <a:r>
              <a:rPr lang="zh-CN" altLang="zh-CN" sz="2800" b="1" dirty="0"/>
              <a:t>登录电子商城</a:t>
            </a:r>
          </a:p>
        </p:txBody>
      </p:sp>
    </p:spTree>
    <p:extLst>
      <p:ext uri="{BB962C8B-B14F-4D97-AF65-F5344CB8AC3E}">
        <p14:creationId xmlns:p14="http://schemas.microsoft.com/office/powerpoint/2010/main" val="4238377968"/>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2031325" cy="461665"/>
          </a:xfrm>
          <a:prstGeom prst="rect">
            <a:avLst/>
          </a:prstGeom>
        </p:spPr>
        <p:txBody>
          <a:bodyPr wrap="none">
            <a:spAutoFit/>
          </a:bodyPr>
          <a:lstStyle/>
          <a:p>
            <a:r>
              <a:rPr lang="zh-CN" altLang="zh-CN" sz="2400" b="1" dirty="0"/>
              <a:t>新品入库功能</a:t>
            </a:r>
          </a:p>
        </p:txBody>
      </p:sp>
      <p:sp>
        <p:nvSpPr>
          <p:cNvPr id="3" name="TextBox 2"/>
          <p:cNvSpPr txBox="1"/>
          <p:nvPr/>
        </p:nvSpPr>
        <p:spPr>
          <a:xfrm>
            <a:off x="795647" y="973777"/>
            <a:ext cx="10343408" cy="646331"/>
          </a:xfrm>
          <a:prstGeom prst="rect">
            <a:avLst/>
          </a:prstGeom>
          <a:noFill/>
        </p:spPr>
        <p:txBody>
          <a:bodyPr wrap="square" rtlCol="0">
            <a:spAutoFit/>
          </a:bodyPr>
          <a:lstStyle/>
          <a:p>
            <a:pPr indent="450850"/>
            <a:r>
              <a:rPr lang="zh-CN" altLang="zh-CN" sz="1800" dirty="0"/>
              <a:t>在“新品入库”页上可看到全部库存的商品信息（商品名称、进价、售价和库存量），用户可输入（或选择）新品信息，将其录入系统中；也可选择库中已有的商品执行清仓操作，如图</a:t>
            </a:r>
            <a:r>
              <a:rPr lang="en-US" altLang="zh-CN" sz="1800" dirty="0"/>
              <a:t>17.2</a:t>
            </a:r>
            <a:r>
              <a:rPr lang="zh-CN" altLang="zh-CN" sz="1800" dirty="0"/>
              <a:t>所示</a:t>
            </a:r>
            <a:r>
              <a:rPr lang="zh-CN" altLang="zh-CN" sz="1800" dirty="0" smtClean="0"/>
              <a:t>。</a:t>
            </a:r>
            <a:endParaRPr lang="zh-CN" altLang="zh-CN" sz="1800" dirty="0"/>
          </a:p>
        </p:txBody>
      </p:sp>
      <p:pic>
        <p:nvPicPr>
          <p:cNvPr id="3074"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963" y="1800225"/>
            <a:ext cx="6812787" cy="430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47231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2040943" cy="461665"/>
          </a:xfrm>
          <a:prstGeom prst="rect">
            <a:avLst/>
          </a:prstGeom>
        </p:spPr>
        <p:txBody>
          <a:bodyPr wrap="none">
            <a:spAutoFit/>
          </a:bodyPr>
          <a:lstStyle/>
          <a:p>
            <a:r>
              <a:rPr lang="zh-CN" altLang="zh-CN" sz="2400" b="1" dirty="0"/>
              <a:t>登录电子商城</a:t>
            </a:r>
          </a:p>
        </p:txBody>
      </p:sp>
      <p:sp>
        <p:nvSpPr>
          <p:cNvPr id="3" name="矩形 2"/>
          <p:cNvSpPr/>
          <p:nvPr/>
        </p:nvSpPr>
        <p:spPr>
          <a:xfrm>
            <a:off x="1044934" y="993395"/>
            <a:ext cx="9880365" cy="877163"/>
          </a:xfrm>
          <a:prstGeom prst="rect">
            <a:avLst/>
          </a:prstGeom>
        </p:spPr>
        <p:txBody>
          <a:bodyPr wrap="square">
            <a:spAutoFit/>
          </a:bodyPr>
          <a:lstStyle/>
          <a:p>
            <a:pPr indent="450850"/>
            <a:r>
              <a:rPr lang="zh-CN" altLang="zh-CN" dirty="0"/>
              <a:t>启动程序，首先出现的是如图</a:t>
            </a:r>
            <a:r>
              <a:rPr lang="en-US" altLang="zh-CN" dirty="0"/>
              <a:t>17.21</a:t>
            </a:r>
            <a:r>
              <a:rPr lang="zh-CN" altLang="zh-CN" dirty="0"/>
              <a:t>所示的登录界面。</a:t>
            </a:r>
          </a:p>
          <a:p>
            <a:pPr indent="450850"/>
            <a:r>
              <a:rPr lang="zh-CN" altLang="zh-CN" dirty="0"/>
              <a:t>为方便读者试运行，我们在数据库中已经预先创建了一个管理员的用户名“</a:t>
            </a:r>
            <a:r>
              <a:rPr lang="en-US" altLang="zh-CN" dirty="0"/>
              <a:t>b02020622</a:t>
            </a:r>
            <a:r>
              <a:rPr lang="zh-CN" altLang="zh-CN" dirty="0"/>
              <a:t>”，输入口令后单击“登录”按钮，出现商品管理系统主界面，如图</a:t>
            </a:r>
            <a:r>
              <a:rPr lang="en-US" altLang="zh-CN" dirty="0"/>
              <a:t>17.22</a:t>
            </a:r>
            <a:r>
              <a:rPr lang="zh-CN" altLang="zh-CN" dirty="0"/>
              <a:t>所示。</a:t>
            </a:r>
          </a:p>
        </p:txBody>
      </p:sp>
      <p:pic>
        <p:nvPicPr>
          <p:cNvPr id="23554" name="图片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2982988"/>
            <a:ext cx="2980706" cy="2428723"/>
          </a:xfrm>
          <a:prstGeom prst="rect">
            <a:avLst/>
          </a:prstGeom>
          <a:noFill/>
          <a:extLst>
            <a:ext uri="{909E8E84-426E-40DD-AFC4-6F175D3DCCD1}">
              <a14:hiddenFill xmlns:a14="http://schemas.microsoft.com/office/drawing/2010/main">
                <a:solidFill>
                  <a:srgbClr val="FFFFFF"/>
                </a:solidFill>
              </a14:hiddenFill>
            </a:ext>
          </a:extLst>
        </p:spPr>
      </p:pic>
      <p:pic>
        <p:nvPicPr>
          <p:cNvPr id="23553" name="图片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535" y="2016125"/>
            <a:ext cx="5377005" cy="34108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1188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2016125"/>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419735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6567366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56372" y="1776792"/>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69703" y="1516317"/>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98872" y="1872752"/>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02</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1908" y="947093"/>
            <a:ext cx="939645" cy="1112796"/>
          </a:xfrm>
          <a:prstGeom prst="rect">
            <a:avLst/>
          </a:prstGeom>
        </p:spPr>
      </p:pic>
      <p:sp>
        <p:nvSpPr>
          <p:cNvPr id="25" name="TextBox 5"/>
          <p:cNvSpPr txBox="1"/>
          <p:nvPr/>
        </p:nvSpPr>
        <p:spPr>
          <a:xfrm>
            <a:off x="4650026" y="3882122"/>
            <a:ext cx="2938306" cy="518595"/>
          </a:xfrm>
          <a:prstGeom prst="rect">
            <a:avLst/>
          </a:prstGeom>
          <a:noFill/>
        </p:spPr>
        <p:txBody>
          <a:bodyPr wrap="square" lIns="86863" tIns="43430" rIns="86863" bIns="43430" rtlCol="0">
            <a:spAutoFit/>
          </a:bodyPr>
          <a:lstStyle/>
          <a:p>
            <a:r>
              <a:rPr lang="zh-CN" altLang="zh-CN" sz="2800" b="1" dirty="0"/>
              <a:t>新品入库和清仓</a:t>
            </a:r>
          </a:p>
        </p:txBody>
      </p:sp>
    </p:spTree>
    <p:extLst>
      <p:ext uri="{BB962C8B-B14F-4D97-AF65-F5344CB8AC3E}">
        <p14:creationId xmlns:p14="http://schemas.microsoft.com/office/powerpoint/2010/main" val="2664105873"/>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2339102" cy="461665"/>
          </a:xfrm>
          <a:prstGeom prst="rect">
            <a:avLst/>
          </a:prstGeom>
        </p:spPr>
        <p:txBody>
          <a:bodyPr wrap="none">
            <a:spAutoFit/>
          </a:bodyPr>
          <a:lstStyle/>
          <a:p>
            <a:r>
              <a:rPr lang="zh-CN" altLang="zh-CN" sz="2400" b="1" dirty="0"/>
              <a:t>新品入库和清仓</a:t>
            </a:r>
          </a:p>
        </p:txBody>
      </p:sp>
      <p:sp>
        <p:nvSpPr>
          <p:cNvPr id="3" name="TextBox 2"/>
          <p:cNvSpPr txBox="1"/>
          <p:nvPr/>
        </p:nvSpPr>
        <p:spPr>
          <a:xfrm>
            <a:off x="819397" y="1080655"/>
            <a:ext cx="10272156" cy="923330"/>
          </a:xfrm>
          <a:prstGeom prst="rect">
            <a:avLst/>
          </a:prstGeom>
          <a:noFill/>
        </p:spPr>
        <p:txBody>
          <a:bodyPr wrap="square" rtlCol="0">
            <a:spAutoFit/>
          </a:bodyPr>
          <a:lstStyle/>
          <a:p>
            <a:pPr indent="450850"/>
            <a:r>
              <a:rPr lang="zh-CN" altLang="zh-CN" sz="1800" dirty="0"/>
              <a:t>在左侧表单中选择类别和填写事先准备好的某件商品的信息，并单击“上传</a:t>
            </a:r>
            <a:r>
              <a:rPr lang="en-US" altLang="zh-CN" sz="1800" dirty="0"/>
              <a:t>...</a:t>
            </a:r>
            <a:r>
              <a:rPr lang="zh-CN" altLang="zh-CN" sz="1800" dirty="0"/>
              <a:t>”按钮选择其样品照片，单击“入库”按钮就能将该商品的记录添加到数据库中，并可从右边数据网格列表中看到新加入的商品，如图</a:t>
            </a:r>
            <a:r>
              <a:rPr lang="en-US" altLang="zh-CN" sz="1800" dirty="0"/>
              <a:t>17.23</a:t>
            </a:r>
            <a:r>
              <a:rPr lang="zh-CN" altLang="zh-CN" sz="1800" dirty="0"/>
              <a:t>所示</a:t>
            </a:r>
            <a:r>
              <a:rPr lang="zh-CN" altLang="zh-CN" sz="1800" dirty="0" smtClean="0"/>
              <a:t>。</a:t>
            </a:r>
            <a:endParaRPr lang="zh-CN" altLang="zh-CN" sz="1800" dirty="0"/>
          </a:p>
        </p:txBody>
      </p:sp>
      <p:sp>
        <p:nvSpPr>
          <p:cNvPr id="4" name="Rectangle 2"/>
          <p:cNvSpPr>
            <a:spLocks noChangeArrowheads="1"/>
          </p:cNvSpPr>
          <p:nvPr/>
        </p:nvSpPr>
        <p:spPr bwMode="auto">
          <a:xfrm>
            <a:off x="0" y="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48545118"/>
              </p:ext>
            </p:extLst>
          </p:nvPr>
        </p:nvGraphicFramePr>
        <p:xfrm>
          <a:off x="1470488" y="2149434"/>
          <a:ext cx="8939874" cy="3146961"/>
        </p:xfrm>
        <a:graphic>
          <a:graphicData uri="http://schemas.openxmlformats.org/presentationml/2006/ole">
            <mc:AlternateContent xmlns:mc="http://schemas.openxmlformats.org/markup-compatibility/2006">
              <mc:Choice xmlns:v="urn:schemas-microsoft-com:vml" Requires="v">
                <p:oleObj spid="_x0000_s36867" name="Visio" r:id="rId3" imgW="14587335" imgH="5094456" progId="Visio.Drawing.11">
                  <p:embed/>
                </p:oleObj>
              </mc:Choice>
              <mc:Fallback>
                <p:oleObj name="Visio" r:id="rId3" imgW="14587335" imgH="5094456"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0488" y="2149434"/>
                        <a:ext cx="8939874" cy="3146961"/>
                      </a:xfrm>
                      <a:prstGeom prst="rect">
                        <a:avLst/>
                      </a:prstGeom>
                      <a:noFill/>
                    </p:spPr>
                  </p:pic>
                </p:oleObj>
              </mc:Fallback>
            </mc:AlternateContent>
          </a:graphicData>
        </a:graphic>
      </p:graphicFrame>
    </p:spTree>
    <p:extLst>
      <p:ext uri="{BB962C8B-B14F-4D97-AF65-F5344CB8AC3E}">
        <p14:creationId xmlns:p14="http://schemas.microsoft.com/office/powerpoint/2010/main" val="3239604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56372" y="1776792"/>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69703" y="1516317"/>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98872" y="1872752"/>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03</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1908" y="947093"/>
            <a:ext cx="939645" cy="1112796"/>
          </a:xfrm>
          <a:prstGeom prst="rect">
            <a:avLst/>
          </a:prstGeom>
        </p:spPr>
      </p:pic>
      <p:sp>
        <p:nvSpPr>
          <p:cNvPr id="25" name="TextBox 5"/>
          <p:cNvSpPr txBox="1"/>
          <p:nvPr/>
        </p:nvSpPr>
        <p:spPr>
          <a:xfrm>
            <a:off x="4941730" y="3841468"/>
            <a:ext cx="2415792" cy="518595"/>
          </a:xfrm>
          <a:prstGeom prst="rect">
            <a:avLst/>
          </a:prstGeom>
          <a:noFill/>
        </p:spPr>
        <p:txBody>
          <a:bodyPr wrap="square" lIns="86863" tIns="43430" rIns="86863" bIns="43430" rtlCol="0">
            <a:spAutoFit/>
          </a:bodyPr>
          <a:lstStyle/>
          <a:p>
            <a:r>
              <a:rPr lang="zh-CN" altLang="zh-CN" sz="2800" b="1" dirty="0"/>
              <a:t>预售下订单</a:t>
            </a:r>
          </a:p>
        </p:txBody>
      </p:sp>
    </p:spTree>
    <p:extLst>
      <p:ext uri="{BB962C8B-B14F-4D97-AF65-F5344CB8AC3E}">
        <p14:creationId xmlns:p14="http://schemas.microsoft.com/office/powerpoint/2010/main" val="4191264318"/>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723549" cy="461665"/>
          </a:xfrm>
          <a:prstGeom prst="rect">
            <a:avLst/>
          </a:prstGeom>
        </p:spPr>
        <p:txBody>
          <a:bodyPr wrap="none">
            <a:spAutoFit/>
          </a:bodyPr>
          <a:lstStyle/>
          <a:p>
            <a:r>
              <a:rPr lang="zh-CN" altLang="zh-CN" sz="2400" b="1" dirty="0"/>
              <a:t>预售下订单</a:t>
            </a:r>
          </a:p>
        </p:txBody>
      </p:sp>
      <p:sp>
        <p:nvSpPr>
          <p:cNvPr id="3" name="TextBox 2"/>
          <p:cNvSpPr txBox="1"/>
          <p:nvPr/>
        </p:nvSpPr>
        <p:spPr>
          <a:xfrm>
            <a:off x="807522" y="1033153"/>
            <a:ext cx="10212779" cy="923330"/>
          </a:xfrm>
          <a:prstGeom prst="rect">
            <a:avLst/>
          </a:prstGeom>
          <a:noFill/>
        </p:spPr>
        <p:txBody>
          <a:bodyPr wrap="square" rtlCol="0">
            <a:spAutoFit/>
          </a:bodyPr>
          <a:lstStyle/>
          <a:p>
            <a:pPr indent="450850"/>
            <a:r>
              <a:rPr lang="zh-CN" altLang="zh-CN" sz="1800" dirty="0"/>
              <a:t>切换到“预售订单”页，从左侧表单中选择一款商品后，单击“出售”按钮，右边区域会显示一条销售记录（包括售出时间、商品名、数量、单价和总价等信息），并弹出消息框提示该商品已加入订单，如图</a:t>
            </a:r>
            <a:r>
              <a:rPr lang="en-US" altLang="zh-CN" sz="1800" dirty="0"/>
              <a:t>17.24</a:t>
            </a:r>
            <a:r>
              <a:rPr lang="zh-CN" altLang="zh-CN" sz="1800" dirty="0"/>
              <a:t>所示</a:t>
            </a:r>
            <a:r>
              <a:rPr lang="zh-CN" altLang="zh-CN" sz="1800" dirty="0" smtClean="0"/>
              <a:t>。</a:t>
            </a:r>
            <a:endParaRPr lang="zh-CN" altLang="zh-CN" sz="1800" dirty="0"/>
          </a:p>
        </p:txBody>
      </p:sp>
      <p:pic>
        <p:nvPicPr>
          <p:cNvPr id="37890"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135" y="1956483"/>
            <a:ext cx="6714486" cy="4249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05715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723549" cy="461665"/>
          </a:xfrm>
          <a:prstGeom prst="rect">
            <a:avLst/>
          </a:prstGeom>
        </p:spPr>
        <p:txBody>
          <a:bodyPr wrap="none">
            <a:spAutoFit/>
          </a:bodyPr>
          <a:lstStyle/>
          <a:p>
            <a:r>
              <a:rPr lang="zh-CN" altLang="zh-CN" sz="2400" b="1" dirty="0"/>
              <a:t>预售下订单</a:t>
            </a:r>
          </a:p>
        </p:txBody>
      </p:sp>
      <p:sp>
        <p:nvSpPr>
          <p:cNvPr id="3" name="TextBox 2"/>
          <p:cNvSpPr txBox="1"/>
          <p:nvPr/>
        </p:nvSpPr>
        <p:spPr>
          <a:xfrm>
            <a:off x="855023" y="1009403"/>
            <a:ext cx="10272156" cy="923330"/>
          </a:xfrm>
          <a:prstGeom prst="rect">
            <a:avLst/>
          </a:prstGeom>
          <a:noFill/>
        </p:spPr>
        <p:txBody>
          <a:bodyPr wrap="square" rtlCol="0">
            <a:spAutoFit/>
          </a:bodyPr>
          <a:lstStyle/>
          <a:p>
            <a:pPr indent="450850"/>
            <a:r>
              <a:rPr lang="zh-CN" altLang="zh-CN" sz="1800" dirty="0"/>
              <a:t>此时，“下单”按钮变为可用，用户可随时单击执行下单操作，也可以继续出售其他商品，并且在每次出售时还可指定该商品的出售数量，系统会自动算出总价，并将完整的销售记录添加在右边区域，如图</a:t>
            </a:r>
            <a:r>
              <a:rPr lang="en-US" altLang="zh-CN" sz="1800" dirty="0"/>
              <a:t>17.25</a:t>
            </a:r>
            <a:r>
              <a:rPr lang="zh-CN" altLang="zh-CN" sz="1800" dirty="0"/>
              <a:t>所示</a:t>
            </a:r>
            <a:r>
              <a:rPr lang="zh-CN" altLang="zh-CN" sz="1800" dirty="0" smtClean="0"/>
              <a:t>。</a:t>
            </a:r>
            <a:endParaRPr lang="zh-CN" altLang="zh-CN" sz="1800" dirty="0"/>
          </a:p>
        </p:txBody>
      </p:sp>
      <p:pic>
        <p:nvPicPr>
          <p:cNvPr id="38914"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7542" y="2052409"/>
            <a:ext cx="6225824" cy="39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19201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1723549" cy="461665"/>
          </a:xfrm>
          <a:prstGeom prst="rect">
            <a:avLst/>
          </a:prstGeom>
        </p:spPr>
        <p:txBody>
          <a:bodyPr wrap="none">
            <a:spAutoFit/>
          </a:bodyPr>
          <a:lstStyle/>
          <a:p>
            <a:r>
              <a:rPr lang="zh-CN" altLang="zh-CN" sz="2400" b="1" dirty="0"/>
              <a:t>预售下订单</a:t>
            </a:r>
          </a:p>
        </p:txBody>
      </p:sp>
      <p:sp>
        <p:nvSpPr>
          <p:cNvPr id="3" name="TextBox 2"/>
          <p:cNvSpPr txBox="1"/>
          <p:nvPr/>
        </p:nvSpPr>
        <p:spPr>
          <a:xfrm>
            <a:off x="843148" y="1009403"/>
            <a:ext cx="10260281" cy="923330"/>
          </a:xfrm>
          <a:prstGeom prst="rect">
            <a:avLst/>
          </a:prstGeom>
          <a:noFill/>
        </p:spPr>
        <p:txBody>
          <a:bodyPr wrap="square" rtlCol="0">
            <a:spAutoFit/>
          </a:bodyPr>
          <a:lstStyle/>
          <a:p>
            <a:pPr indent="450850"/>
            <a:r>
              <a:rPr lang="zh-CN" altLang="zh-CN" sz="1800" dirty="0"/>
              <a:t>出售完成后，单击“下单”按钮生成订单并写入</a:t>
            </a:r>
            <a:r>
              <a:rPr lang="en-US" altLang="zh-CN" sz="1800" dirty="0"/>
              <a:t>MySQL</a:t>
            </a:r>
            <a:r>
              <a:rPr lang="zh-CN" altLang="zh-CN" sz="1800" dirty="0"/>
              <a:t>数据库，系统弹出“下单成功！”消息提示，并在右区显示出订单信息，包括下单日期、订单号和应付款总额，其中应付款总额是此单所有销售记录的总价相加的和，如图</a:t>
            </a:r>
            <a:r>
              <a:rPr lang="en-US" altLang="zh-CN" sz="1800" dirty="0"/>
              <a:t>17.26</a:t>
            </a:r>
            <a:r>
              <a:rPr lang="zh-CN" altLang="zh-CN" sz="1800" dirty="0"/>
              <a:t>所示</a:t>
            </a:r>
            <a:r>
              <a:rPr lang="zh-CN" altLang="zh-CN" sz="1800" dirty="0" smtClean="0"/>
              <a:t>。</a:t>
            </a:r>
            <a:endParaRPr lang="zh-CN" altLang="zh-CN" sz="1800" dirty="0"/>
          </a:p>
        </p:txBody>
      </p:sp>
      <p:pic>
        <p:nvPicPr>
          <p:cNvPr id="39938" name="图片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5753" y="1949361"/>
            <a:ext cx="6311364" cy="4026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90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56372" y="1776792"/>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69703" y="1516317"/>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98872" y="1872752"/>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03</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1908" y="947093"/>
            <a:ext cx="939645" cy="1112796"/>
          </a:xfrm>
          <a:prstGeom prst="rect">
            <a:avLst/>
          </a:prstGeom>
        </p:spPr>
      </p:pic>
      <p:sp>
        <p:nvSpPr>
          <p:cNvPr id="25" name="TextBox 5"/>
          <p:cNvSpPr txBox="1"/>
          <p:nvPr/>
        </p:nvSpPr>
        <p:spPr>
          <a:xfrm>
            <a:off x="4822667" y="3820579"/>
            <a:ext cx="2813167" cy="518595"/>
          </a:xfrm>
          <a:prstGeom prst="rect">
            <a:avLst/>
          </a:prstGeom>
          <a:noFill/>
        </p:spPr>
        <p:txBody>
          <a:bodyPr wrap="square" lIns="86863" tIns="43430" rIns="86863" bIns="43430" rtlCol="0">
            <a:spAutoFit/>
          </a:bodyPr>
          <a:lstStyle/>
          <a:p>
            <a:r>
              <a:rPr lang="zh-CN" altLang="zh-CN" sz="2800" b="1" dirty="0"/>
              <a:t>预售订单功能</a:t>
            </a:r>
          </a:p>
        </p:txBody>
      </p:sp>
    </p:spTree>
    <p:extLst>
      <p:ext uri="{BB962C8B-B14F-4D97-AF65-F5344CB8AC3E}">
        <p14:creationId xmlns:p14="http://schemas.microsoft.com/office/powerpoint/2010/main" val="3824878017"/>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4934" y="317033"/>
            <a:ext cx="2031325" cy="461665"/>
          </a:xfrm>
          <a:prstGeom prst="rect">
            <a:avLst/>
          </a:prstGeom>
        </p:spPr>
        <p:txBody>
          <a:bodyPr wrap="none">
            <a:spAutoFit/>
          </a:bodyPr>
          <a:lstStyle/>
          <a:p>
            <a:r>
              <a:rPr lang="zh-CN" altLang="zh-CN" sz="2400" b="1" dirty="0"/>
              <a:t>预售订单功能</a:t>
            </a:r>
          </a:p>
        </p:txBody>
      </p:sp>
      <p:sp>
        <p:nvSpPr>
          <p:cNvPr id="3" name="TextBox 2"/>
          <p:cNvSpPr txBox="1"/>
          <p:nvPr/>
        </p:nvSpPr>
        <p:spPr>
          <a:xfrm>
            <a:off x="807522" y="1056904"/>
            <a:ext cx="10367159" cy="646331"/>
          </a:xfrm>
          <a:prstGeom prst="rect">
            <a:avLst/>
          </a:prstGeom>
          <a:noFill/>
        </p:spPr>
        <p:txBody>
          <a:bodyPr wrap="square" rtlCol="0">
            <a:spAutoFit/>
          </a:bodyPr>
          <a:lstStyle/>
          <a:p>
            <a:pPr indent="450850"/>
            <a:r>
              <a:rPr lang="zh-CN" altLang="zh-CN" sz="1800" dirty="0"/>
              <a:t>在“预售订单”页上，用户从左边表单下拉列表中选择要预售的商品类别和名称，表单会自动联动显示出该商品的单价、库存、照片，并根据用户所指定的售出数量算出总价，如图</a:t>
            </a:r>
            <a:r>
              <a:rPr lang="en-US" altLang="zh-CN" sz="1800" dirty="0"/>
              <a:t>17.3</a:t>
            </a:r>
            <a:r>
              <a:rPr lang="zh-CN" altLang="zh-CN" sz="1800" dirty="0"/>
              <a:t>所示</a:t>
            </a:r>
            <a:r>
              <a:rPr lang="zh-CN" altLang="zh-CN" sz="1800" dirty="0" smtClean="0"/>
              <a:t>。</a:t>
            </a:r>
            <a:endParaRPr lang="zh-CN" altLang="zh-CN" sz="1800" dirty="0"/>
          </a:p>
        </p:txBody>
      </p:sp>
      <p:pic>
        <p:nvPicPr>
          <p:cNvPr id="4098"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5645" y="1871724"/>
            <a:ext cx="6582724" cy="4165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32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6291" y="1291957"/>
            <a:ext cx="9096498" cy="769441"/>
          </a:xfrm>
          <a:prstGeom prst="rect">
            <a:avLst/>
          </a:prstGeom>
          <a:noFill/>
        </p:spPr>
        <p:txBody>
          <a:bodyPr wrap="square" rtlCol="0">
            <a:spAutoFit/>
          </a:bodyPr>
          <a:lstStyle/>
          <a:p>
            <a:r>
              <a:rPr lang="zh-CN" altLang="zh-CN" sz="4400" b="1" dirty="0" smtClean="0">
                <a:solidFill>
                  <a:srgbClr val="663300"/>
                </a:solidFill>
              </a:rPr>
              <a:t>第</a:t>
            </a:r>
            <a:r>
              <a:rPr lang="en-US" altLang="zh-CN" sz="4400" b="1" dirty="0" smtClean="0">
                <a:solidFill>
                  <a:srgbClr val="663300"/>
                </a:solidFill>
              </a:rPr>
              <a:t>17</a:t>
            </a:r>
            <a:r>
              <a:rPr lang="zh-CN" altLang="zh-CN" sz="4400" b="1" dirty="0" smtClean="0">
                <a:solidFill>
                  <a:srgbClr val="663300"/>
                </a:solidFill>
              </a:rPr>
              <a:t>章</a:t>
            </a:r>
            <a:r>
              <a:rPr lang="en-US" altLang="zh-CN" sz="4400" b="1" dirty="0" smtClean="0">
                <a:solidFill>
                  <a:srgbClr val="663300"/>
                </a:solidFill>
              </a:rPr>
              <a:t>  </a:t>
            </a:r>
            <a:r>
              <a:rPr lang="zh-CN" altLang="zh-CN" sz="4400" b="1" dirty="0">
                <a:solidFill>
                  <a:srgbClr val="663300"/>
                </a:solidFill>
              </a:rPr>
              <a:t>【综合实例】电子商城系统</a:t>
            </a:r>
          </a:p>
        </p:txBody>
      </p:sp>
      <p:sp>
        <p:nvSpPr>
          <p:cNvPr id="3" name="TextBox 2"/>
          <p:cNvSpPr txBox="1"/>
          <p:nvPr/>
        </p:nvSpPr>
        <p:spPr>
          <a:xfrm>
            <a:off x="5688281" y="3111333"/>
            <a:ext cx="4714504" cy="646331"/>
          </a:xfrm>
          <a:prstGeom prst="rect">
            <a:avLst/>
          </a:prstGeom>
          <a:noFill/>
        </p:spPr>
        <p:txBody>
          <a:bodyPr wrap="square" rtlCol="0">
            <a:spAutoFit/>
          </a:bodyPr>
          <a:lstStyle/>
          <a:p>
            <a:r>
              <a:rPr lang="en-US" altLang="zh-CN" sz="3600" b="1" dirty="0" smtClean="0"/>
              <a:t>——</a:t>
            </a:r>
            <a:r>
              <a:rPr lang="zh-CN" altLang="zh-CN" sz="3600" b="1" dirty="0"/>
              <a:t>项目开发准备</a:t>
            </a:r>
          </a:p>
        </p:txBody>
      </p:sp>
    </p:spTree>
    <p:extLst>
      <p:ext uri="{BB962C8B-B14F-4D97-AF65-F5344CB8AC3E}">
        <p14:creationId xmlns:p14="http://schemas.microsoft.com/office/powerpoint/2010/main" val="113017261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756</TotalTime>
  <Words>3989</Words>
  <Application>Microsoft Office PowerPoint</Application>
  <PresentationFormat>自定义</PresentationFormat>
  <Paragraphs>587</Paragraphs>
  <Slides>66</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66</vt:i4>
      </vt:variant>
    </vt:vector>
  </HeadingPairs>
  <TitlesOfParts>
    <vt:vector size="68" baseType="lpstr">
      <vt:lpstr>Office 主题​​</vt:lpstr>
      <vt:lpstr>Microsoft Office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kk</dc:creator>
  <cp:lastModifiedBy>SkyUser</cp:lastModifiedBy>
  <cp:revision>28</cp:revision>
  <dcterms:created xsi:type="dcterms:W3CDTF">2017-04-19T11:17:17Z</dcterms:created>
  <dcterms:modified xsi:type="dcterms:W3CDTF">2019-03-23T08:45:02Z</dcterms:modified>
</cp:coreProperties>
</file>